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71" r:id="rId3"/>
    <p:sldId id="274" r:id="rId4"/>
    <p:sldId id="276" r:id="rId5"/>
    <p:sldId id="273" r:id="rId6"/>
    <p:sldId id="263" r:id="rId7"/>
    <p:sldId id="277" r:id="rId8"/>
    <p:sldId id="270" r:id="rId9"/>
  </p:sldIdLst>
  <p:sldSz cx="14630400" cy="8229600"/>
  <p:notesSz cx="8229600" cy="14630400"/>
  <p:embeddedFontLst>
    <p:embeddedFont>
      <p:font typeface="Montserrat Light" panose="00000400000000000000" pitchFamily="2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0"/>
      <p:regular r:id="rId15"/>
      <p:bold r:id="rId16"/>
      <p:italic r:id="rId17"/>
      <p:boldItalic r:id="rId18"/>
    </p:embeddedFont>
    <p:embeddedFont>
      <p:font typeface="Quicksand" pitchFamily="2" charset="0"/>
      <p:regular r:id="rId19"/>
      <p:bold r:id="rId20"/>
    </p:embeddedFont>
    <p:embeddedFont>
      <p:font typeface="Quicksand Bold" pitchFamily="2" charset="0"/>
      <p:bold r:id="rId21"/>
    </p:embeddedFont>
    <p:embeddedFont>
      <p:font typeface="Work Sans Light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B4ZNxXz19HsQMXdMt8++FYkFv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50" y="1097275"/>
            <a:ext cx="548665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70798e9bf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g3870798e9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9469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3A23C07F-EB02-C920-CC9B-5F111F6A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>
            <a:extLst>
              <a:ext uri="{FF2B5EF4-FFF2-40B4-BE49-F238E27FC236}">
                <a16:creationId xmlns:a16="http://schemas.microsoft.com/office/drawing/2014/main" id="{87DEA3FA-EB16-D573-AC5E-6EF99718F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8:notes">
            <a:extLst>
              <a:ext uri="{FF2B5EF4-FFF2-40B4-BE49-F238E27FC236}">
                <a16:creationId xmlns:a16="http://schemas.microsoft.com/office/drawing/2014/main" id="{14787570-3D79-5200-5F71-7032D1DD81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:notes">
            <a:extLst>
              <a:ext uri="{FF2B5EF4-FFF2-40B4-BE49-F238E27FC236}">
                <a16:creationId xmlns:a16="http://schemas.microsoft.com/office/drawing/2014/main" id="{C7180CF3-9315-68AE-13B8-E94B20F307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2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 descr="Image"/>
          <p:cNvSpPr/>
          <p:nvPr/>
        </p:nvSpPr>
        <p:spPr>
          <a:xfrm rot="10800000">
            <a:off x="0" y="7163210"/>
            <a:ext cx="5133689" cy="1066390"/>
          </a:xfrm>
          <a:custGeom>
            <a:avLst/>
            <a:gdLst/>
            <a:ahLst/>
            <a:cxnLst/>
            <a:rect l="l" t="t" r="r" b="b"/>
            <a:pathLst>
              <a:path w="5133689" h="1066390" extrusionOk="0">
                <a:moveTo>
                  <a:pt x="5133689" y="1066390"/>
                </a:moveTo>
                <a:lnTo>
                  <a:pt x="0" y="1066390"/>
                </a:lnTo>
                <a:lnTo>
                  <a:pt x="0" y="0"/>
                </a:lnTo>
                <a:lnTo>
                  <a:pt x="5133689" y="0"/>
                </a:lnTo>
                <a:lnTo>
                  <a:pt x="5133689" y="106639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252983" r="-311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bg>
      <p:bgPr>
        <a:solidFill>
          <a:srgbClr val="0000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gradFill>
          <a:gsLst>
            <a:gs pos="0">
              <a:srgbClr val="F45197"/>
            </a:gs>
            <a:gs pos="100000">
              <a:srgbClr val="FF6C3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2B988152-6DFD-FE10-AD9A-BF9D38523D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1" y="3379366"/>
            <a:ext cx="6592183" cy="10125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A4AE207-3009-155F-BF19-F0494366AB7F}"/>
              </a:ext>
            </a:extLst>
          </p:cNvPr>
          <p:cNvSpPr txBox="1"/>
          <p:nvPr userDrawn="1"/>
        </p:nvSpPr>
        <p:spPr>
          <a:xfrm>
            <a:off x="10112530" y="7934732"/>
            <a:ext cx="3763851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CONFIDENTIAL.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Property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of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Bamboo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 Energy SL. Do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not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distribute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without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 prior </a:t>
            </a:r>
            <a:r>
              <a:rPr lang="es-ES_tradnl" sz="675" dirty="0" err="1">
                <a:solidFill>
                  <a:schemeClr val="bg1"/>
                </a:solidFill>
                <a:latin typeface="Montserrat Light" pitchFamily="2" charset="77"/>
              </a:rPr>
              <a:t>consent</a:t>
            </a:r>
            <a:r>
              <a:rPr lang="es-ES_tradnl" sz="675" dirty="0">
                <a:solidFill>
                  <a:schemeClr val="bg1"/>
                </a:solidFill>
                <a:latin typeface="Montserrat Light" pitchFamily="2" charset="77"/>
              </a:rPr>
              <a:t>.</a:t>
            </a:r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D8DA38CA-5856-5312-1084-F187C074D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727" y="4449934"/>
            <a:ext cx="6530375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385730" rtl="0" eaLnBrk="1" latinLnBrk="0" hangingPunct="1">
              <a:lnSpc>
                <a:spcPct val="100000"/>
              </a:lnSpc>
              <a:defRPr lang="es-ES_tradnl" sz="4050" kern="1200" spc="84" dirty="0">
                <a:solidFill>
                  <a:schemeClr val="bg1"/>
                </a:solidFill>
                <a:latin typeface="Montserrat Medium" pitchFamily="2" charset="77"/>
                <a:ea typeface="+mn-ea"/>
                <a:cs typeface="Poppins SemiBold" pitchFamily="2" charset="77"/>
              </a:defRPr>
            </a:lvl1pPr>
          </a:lstStyle>
          <a:p>
            <a:pPr algn="r"/>
            <a:r>
              <a:rPr lang="es-ES_tradnl" sz="4050" spc="84" dirty="0">
                <a:solidFill>
                  <a:schemeClr val="bg1"/>
                </a:solidFill>
                <a:latin typeface="Montserrat Medium" pitchFamily="2" charset="77"/>
                <a:cs typeface="Poppins SemiBold" pitchFamily="2" charset="77"/>
              </a:rPr>
              <a:t>EMPOWERING</a:t>
            </a:r>
            <a:br>
              <a:rPr lang="es-ES_tradnl" sz="4050" spc="84" dirty="0">
                <a:solidFill>
                  <a:schemeClr val="bg1"/>
                </a:solidFill>
                <a:latin typeface="Montserrat Medium" pitchFamily="2" charset="77"/>
                <a:cs typeface="Poppins SemiBold" pitchFamily="2" charset="77"/>
              </a:rPr>
            </a:br>
            <a:r>
              <a:rPr lang="es-ES_tradnl" sz="4050" spc="84" dirty="0">
                <a:solidFill>
                  <a:schemeClr val="bg1"/>
                </a:solidFill>
                <a:latin typeface="Montserrat Medium" pitchFamily="2" charset="77"/>
                <a:cs typeface="Poppins SemiBold" pitchFamily="2" charset="77"/>
              </a:rPr>
              <a:t>YOUR FLEXIBILITY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C742E60-0C88-7AAC-D10C-07EFD6F3C9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6124" y="385802"/>
            <a:ext cx="1960256" cy="129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844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548510" indent="0" algn="r">
              <a:buNone/>
              <a:defRPr sz="844">
                <a:solidFill>
                  <a:schemeClr val="bg1"/>
                </a:solidFill>
              </a:defRPr>
            </a:lvl2pPr>
            <a:lvl3pPr marL="1097018" indent="0" algn="r">
              <a:buNone/>
              <a:defRPr sz="844">
                <a:solidFill>
                  <a:schemeClr val="bg1"/>
                </a:solidFill>
              </a:defRPr>
            </a:lvl3pPr>
            <a:lvl4pPr marL="1645526" indent="0" algn="r">
              <a:buNone/>
              <a:defRPr sz="844">
                <a:solidFill>
                  <a:schemeClr val="bg1"/>
                </a:solidFill>
              </a:defRPr>
            </a:lvl4pPr>
            <a:lvl5pPr marL="2194035" indent="0" algn="r">
              <a:buNone/>
              <a:defRPr sz="844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Enero 2026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8017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_slide_only_big_title">
  <p:cSld name="2_Basic_slide_only_big_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 descr="Image"/>
          <p:cNvPicPr preferRelativeResize="0"/>
          <p:nvPr/>
        </p:nvPicPr>
        <p:blipFill rotWithShape="1">
          <a:blip r:embed="rId2">
            <a:alphaModFix/>
          </a:blip>
          <a:srcRect t="71670" r="23734"/>
          <a:stretch/>
        </p:blipFill>
        <p:spPr>
          <a:xfrm>
            <a:off x="10303278" y="0"/>
            <a:ext cx="4330362" cy="89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20" y="7662717"/>
            <a:ext cx="2506943" cy="36893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327461" y="7628186"/>
            <a:ext cx="5975479" cy="43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0332227" y="7628186"/>
            <a:ext cx="3292275" cy="43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1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403F9-2FD3-1AEB-AFE2-520D196D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727" y="4449661"/>
            <a:ext cx="6530375" cy="1246393"/>
          </a:xfrm>
        </p:spPr>
        <p:txBody>
          <a:bodyPr/>
          <a:lstStyle/>
          <a:p>
            <a:r>
              <a:rPr lang="es-ES_tradnl" dirty="0"/>
              <a:t>EMPOWERING</a:t>
            </a:r>
            <a:br>
              <a:rPr lang="es-ES_tradnl" dirty="0"/>
            </a:br>
            <a:r>
              <a:rPr lang="es-ES_tradnl" dirty="0"/>
              <a:t>YOUR FLEXIBILITY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BC50C7E-8D01-C43A-DC1A-D1ACE7F070C0}"/>
              </a:ext>
            </a:extLst>
          </p:cNvPr>
          <p:cNvSpPr txBox="1"/>
          <p:nvPr/>
        </p:nvSpPr>
        <p:spPr>
          <a:xfrm>
            <a:off x="7815563" y="6370320"/>
            <a:ext cx="611953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0"/>
              </a:lnSpc>
            </a:pPr>
            <a:r>
              <a:rPr lang="en-US" sz="2560" b="1" dirty="0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FME</a:t>
            </a:r>
          </a:p>
          <a:p>
            <a:pPr algn="r">
              <a:lnSpc>
                <a:spcPts val="2790"/>
              </a:lnSpc>
            </a:pPr>
            <a:r>
              <a:rPr lang="en-US" sz="2560" b="1" dirty="0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262248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0808" y="2564306"/>
            <a:ext cx="4073826" cy="3165005"/>
          </a:xfrm>
          <a:custGeom>
            <a:avLst/>
            <a:gdLst/>
            <a:ahLst/>
            <a:cxnLst/>
            <a:rect l="l" t="t" r="r" b="b"/>
            <a:pathLst>
              <a:path w="5092282" h="3956256">
                <a:moveTo>
                  <a:pt x="0" y="0"/>
                </a:moveTo>
                <a:lnTo>
                  <a:pt x="5092282" y="0"/>
                </a:lnTo>
                <a:lnTo>
                  <a:pt x="5092282" y="3956257"/>
                </a:lnTo>
                <a:lnTo>
                  <a:pt x="0" y="395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60" b="-6676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3" name="AutoShape 3"/>
          <p:cNvSpPr/>
          <p:nvPr/>
        </p:nvSpPr>
        <p:spPr>
          <a:xfrm>
            <a:off x="1189847" y="522165"/>
            <a:ext cx="8736694" cy="3736770"/>
          </a:xfrm>
          <a:prstGeom prst="rect">
            <a:avLst/>
          </a:prstGeom>
          <a:solidFill>
            <a:srgbClr val="191B3D"/>
          </a:solidFill>
        </p:spPr>
        <p:txBody>
          <a:bodyPr/>
          <a:lstStyle/>
          <a:p>
            <a:endParaRPr lang="ca-ES" sz="1120"/>
          </a:p>
        </p:txBody>
      </p:sp>
      <p:sp>
        <p:nvSpPr>
          <p:cNvPr id="4" name="AutoShape 4"/>
          <p:cNvSpPr/>
          <p:nvPr/>
        </p:nvSpPr>
        <p:spPr>
          <a:xfrm>
            <a:off x="822960" y="522165"/>
            <a:ext cx="414595" cy="3736770"/>
          </a:xfrm>
          <a:prstGeom prst="rect">
            <a:avLst/>
          </a:prstGeom>
          <a:solidFill>
            <a:srgbClr val="FA72B2"/>
          </a:solidFill>
        </p:spPr>
        <p:txBody>
          <a:bodyPr/>
          <a:lstStyle/>
          <a:p>
            <a:endParaRPr lang="ca-ES" sz="1120"/>
          </a:p>
        </p:txBody>
      </p:sp>
      <p:sp>
        <p:nvSpPr>
          <p:cNvPr id="5" name="TextBox 5"/>
          <p:cNvSpPr txBox="1"/>
          <p:nvPr/>
        </p:nvSpPr>
        <p:spPr>
          <a:xfrm>
            <a:off x="1535652" y="1463561"/>
            <a:ext cx="8215961" cy="143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4"/>
              </a:lnSpc>
              <a:spcBef>
                <a:spcPct val="0"/>
              </a:spcBef>
            </a:pPr>
            <a:r>
              <a:rPr lang="en-US" sz="448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AI‑powered software platform for energy utilities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5651" y="831508"/>
            <a:ext cx="688014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3"/>
              </a:lnSpc>
            </a:pPr>
            <a:r>
              <a:rPr lang="en-US" sz="4480" b="1">
                <a:solidFill>
                  <a:srgbClr val="FB845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Flexibility‑as‑a‑Service:</a:t>
            </a:r>
          </a:p>
        </p:txBody>
      </p:sp>
      <p:sp>
        <p:nvSpPr>
          <p:cNvPr id="7" name="Freeform 7"/>
          <p:cNvSpPr/>
          <p:nvPr/>
        </p:nvSpPr>
        <p:spPr>
          <a:xfrm>
            <a:off x="3452182" y="2785284"/>
            <a:ext cx="3718150" cy="574282"/>
          </a:xfrm>
          <a:custGeom>
            <a:avLst/>
            <a:gdLst/>
            <a:ahLst/>
            <a:cxnLst/>
            <a:rect l="l" t="t" r="r" b="b"/>
            <a:pathLst>
              <a:path w="4647688" h="717853">
                <a:moveTo>
                  <a:pt x="0" y="0"/>
                </a:moveTo>
                <a:lnTo>
                  <a:pt x="4647688" y="0"/>
                </a:lnTo>
                <a:lnTo>
                  <a:pt x="4647688" y="717853"/>
                </a:lnTo>
                <a:lnTo>
                  <a:pt x="0" y="7178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6465" r="-16765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8" name="Freeform 8"/>
          <p:cNvSpPr/>
          <p:nvPr/>
        </p:nvSpPr>
        <p:spPr>
          <a:xfrm>
            <a:off x="1025249" y="5517684"/>
            <a:ext cx="1947167" cy="1950370"/>
          </a:xfrm>
          <a:custGeom>
            <a:avLst/>
            <a:gdLst/>
            <a:ahLst/>
            <a:cxnLst/>
            <a:rect l="l" t="t" r="r" b="b"/>
            <a:pathLst>
              <a:path w="2433959" h="2437963">
                <a:moveTo>
                  <a:pt x="0" y="0"/>
                </a:moveTo>
                <a:lnTo>
                  <a:pt x="2433959" y="0"/>
                </a:lnTo>
                <a:lnTo>
                  <a:pt x="2433959" y="2437964"/>
                </a:lnTo>
                <a:lnTo>
                  <a:pt x="0" y="2437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2" r="-82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9" name="TextBox 9"/>
          <p:cNvSpPr txBox="1"/>
          <p:nvPr/>
        </p:nvSpPr>
        <p:spPr>
          <a:xfrm>
            <a:off x="1249516" y="5729311"/>
            <a:ext cx="149863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1898" b="1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Forecast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7356" y="4911069"/>
            <a:ext cx="700190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2"/>
              </a:lnSpc>
            </a:pPr>
            <a:r>
              <a:rPr lang="en-US" sz="3138">
                <a:solidFill>
                  <a:srgbClr val="191B3D"/>
                </a:solidFill>
                <a:latin typeface="Quicksand"/>
                <a:ea typeface="Quicksand"/>
                <a:cs typeface="Quicksand"/>
                <a:sym typeface="Quicksand"/>
              </a:rPr>
              <a:t>With one unified platform, you can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35652" y="3245129"/>
            <a:ext cx="8130586" cy="76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5"/>
              </a:lnSpc>
            </a:pPr>
            <a:r>
              <a:rPr lang="en-US" sz="223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Bamboo Energy offers the first end‑to‑end, AI‑powered energy flexibility software platform</a:t>
            </a:r>
            <a:r>
              <a:rPr lang="en-US" sz="2239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built for utilities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6356" y="6083502"/>
            <a:ext cx="160495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359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Predict local renewable generation, demand and </a:t>
            </a:r>
            <a:r>
              <a:rPr lang="en-US" sz="1359" b="1" dirty="0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flexibility potential</a:t>
            </a:r>
          </a:p>
        </p:txBody>
      </p:sp>
      <p:sp>
        <p:nvSpPr>
          <p:cNvPr id="25" name="Freeform 25"/>
          <p:cNvSpPr/>
          <p:nvPr/>
        </p:nvSpPr>
        <p:spPr>
          <a:xfrm>
            <a:off x="3256174" y="5517509"/>
            <a:ext cx="1947516" cy="1950720"/>
          </a:xfrm>
          <a:custGeom>
            <a:avLst/>
            <a:gdLst/>
            <a:ahLst/>
            <a:cxnLst/>
            <a:rect l="l" t="t" r="r" b="b"/>
            <a:pathLst>
              <a:path w="2434395" h="2438400">
                <a:moveTo>
                  <a:pt x="0" y="0"/>
                </a:moveTo>
                <a:lnTo>
                  <a:pt x="2434395" y="0"/>
                </a:lnTo>
                <a:lnTo>
                  <a:pt x="2434395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2" r="-82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26" name="TextBox 26"/>
          <p:cNvSpPr txBox="1"/>
          <p:nvPr/>
        </p:nvSpPr>
        <p:spPr>
          <a:xfrm>
            <a:off x="3480616" y="5729311"/>
            <a:ext cx="149863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1898" b="1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Optimise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47172" y="6083501"/>
            <a:ext cx="1565518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359" dirty="0" err="1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Optimise</a:t>
            </a:r>
            <a:r>
              <a:rPr lang="en-US" sz="1359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359" b="1" dirty="0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energy flexibility operations</a:t>
            </a:r>
            <a:r>
              <a:rPr lang="en-US" sz="1359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 and participation across all energy and reserve markets</a:t>
            </a:r>
          </a:p>
        </p:txBody>
      </p:sp>
      <p:sp>
        <p:nvSpPr>
          <p:cNvPr id="28" name="Freeform 28"/>
          <p:cNvSpPr/>
          <p:nvPr/>
        </p:nvSpPr>
        <p:spPr>
          <a:xfrm>
            <a:off x="5487448" y="5517509"/>
            <a:ext cx="1947516" cy="1950720"/>
          </a:xfrm>
          <a:custGeom>
            <a:avLst/>
            <a:gdLst/>
            <a:ahLst/>
            <a:cxnLst/>
            <a:rect l="l" t="t" r="r" b="b"/>
            <a:pathLst>
              <a:path w="2434395" h="2438400">
                <a:moveTo>
                  <a:pt x="0" y="0"/>
                </a:moveTo>
                <a:lnTo>
                  <a:pt x="2434396" y="0"/>
                </a:lnTo>
                <a:lnTo>
                  <a:pt x="2434396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2" r="-82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29" name="TextBox 29"/>
          <p:cNvSpPr txBox="1"/>
          <p:nvPr/>
        </p:nvSpPr>
        <p:spPr>
          <a:xfrm>
            <a:off x="5711889" y="5729311"/>
            <a:ext cx="149863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1898" b="1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Manage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05829" y="6083502"/>
            <a:ext cx="131075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359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Manage </a:t>
            </a:r>
            <a:r>
              <a:rPr lang="en-US" sz="1359" b="1" dirty="0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flexible assets in real time</a:t>
            </a:r>
            <a:r>
              <a:rPr lang="en-US" sz="1359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 across your entire portfolio</a:t>
            </a:r>
          </a:p>
        </p:txBody>
      </p:sp>
      <p:sp>
        <p:nvSpPr>
          <p:cNvPr id="31" name="Freeform 31"/>
          <p:cNvSpPr/>
          <p:nvPr/>
        </p:nvSpPr>
        <p:spPr>
          <a:xfrm>
            <a:off x="7718722" y="5517509"/>
            <a:ext cx="1947516" cy="1950720"/>
          </a:xfrm>
          <a:custGeom>
            <a:avLst/>
            <a:gdLst/>
            <a:ahLst/>
            <a:cxnLst/>
            <a:rect l="l" t="t" r="r" b="b"/>
            <a:pathLst>
              <a:path w="2434395" h="2438400">
                <a:moveTo>
                  <a:pt x="0" y="0"/>
                </a:moveTo>
                <a:lnTo>
                  <a:pt x="2434395" y="0"/>
                </a:lnTo>
                <a:lnTo>
                  <a:pt x="2434395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2" r="-82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32" name="TextBox 32"/>
          <p:cNvSpPr txBox="1"/>
          <p:nvPr/>
        </p:nvSpPr>
        <p:spPr>
          <a:xfrm>
            <a:off x="7943164" y="5729311"/>
            <a:ext cx="149863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1898" b="1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Monetise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037102" y="6083502"/>
            <a:ext cx="131075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359" b="1" dirty="0" err="1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Monetise</a:t>
            </a:r>
            <a:r>
              <a:rPr lang="en-US" sz="1359" b="1" dirty="0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flexibility</a:t>
            </a:r>
            <a:r>
              <a:rPr lang="en-US" sz="1359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 while increasing operational efficiency</a:t>
            </a:r>
          </a:p>
        </p:txBody>
      </p:sp>
      <p:sp>
        <p:nvSpPr>
          <p:cNvPr id="34" name="Google Shape;177;g3870798e9bf_0_1">
            <a:extLst>
              <a:ext uri="{FF2B5EF4-FFF2-40B4-BE49-F238E27FC236}">
                <a16:creationId xmlns:a16="http://schemas.microsoft.com/office/drawing/2014/main" id="{889EF276-C36A-B8E6-979A-4096FE5701E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558479" y="7770742"/>
            <a:ext cx="7513441" cy="43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138" tIns="38558" rIns="77138" bIns="38558" anchor="ctr" anchorCtr="0">
            <a:noAutofit/>
          </a:bodyPr>
          <a:lstStyle/>
          <a:p>
            <a:pPr defTabSz="771534"/>
            <a:r>
              <a:rPr lang="es-ES" kern="0" dirty="0"/>
              <a:t>CONFIDENTIAL. </a:t>
            </a:r>
            <a:r>
              <a:rPr lang="es-ES" kern="0" dirty="0" err="1"/>
              <a:t>Property</a:t>
            </a:r>
            <a:r>
              <a:rPr lang="es-ES" kern="0" dirty="0"/>
              <a:t> </a:t>
            </a:r>
            <a:r>
              <a:rPr lang="es-ES" kern="0" dirty="0" err="1"/>
              <a:t>of</a:t>
            </a:r>
            <a:r>
              <a:rPr lang="es-ES" kern="0" dirty="0"/>
              <a:t> </a:t>
            </a:r>
            <a:r>
              <a:rPr lang="es-ES" kern="0" dirty="0" err="1"/>
              <a:t>Bamboo</a:t>
            </a:r>
            <a:r>
              <a:rPr lang="es-ES" kern="0" dirty="0"/>
              <a:t> Energy SL. Do </a:t>
            </a:r>
            <a:r>
              <a:rPr lang="es-ES" kern="0" dirty="0" err="1"/>
              <a:t>not</a:t>
            </a:r>
            <a:r>
              <a:rPr lang="es-ES" kern="0" dirty="0"/>
              <a:t> </a:t>
            </a:r>
            <a:r>
              <a:rPr lang="es-ES" kern="0" dirty="0" err="1"/>
              <a:t>distribute</a:t>
            </a:r>
            <a:r>
              <a:rPr lang="es-ES" kern="0" dirty="0"/>
              <a:t> </a:t>
            </a:r>
            <a:r>
              <a:rPr lang="es-ES" kern="0" dirty="0" err="1"/>
              <a:t>without</a:t>
            </a:r>
            <a:r>
              <a:rPr lang="es-ES" kern="0" dirty="0"/>
              <a:t> prior </a:t>
            </a:r>
            <a:r>
              <a:rPr lang="es-ES" kern="0" dirty="0" err="1"/>
              <a:t>consent</a:t>
            </a:r>
            <a:r>
              <a:rPr lang="es-ES" kern="0" dirty="0"/>
              <a:t>.</a:t>
            </a:r>
            <a:endParaRPr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70798e9bf_0_1"/>
          <p:cNvSpPr txBox="1">
            <a:spLocks noGrp="1"/>
          </p:cNvSpPr>
          <p:nvPr>
            <p:ph type="ftr" idx="11"/>
          </p:nvPr>
        </p:nvSpPr>
        <p:spPr>
          <a:xfrm>
            <a:off x="3558479" y="7770742"/>
            <a:ext cx="7513441" cy="43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138" tIns="38558" rIns="77138" bIns="38558" anchor="ctr" anchorCtr="0">
            <a:noAutofit/>
          </a:bodyPr>
          <a:lstStyle/>
          <a:p>
            <a:pPr defTabSz="771534"/>
            <a:r>
              <a:rPr lang="es-ES" kern="0" dirty="0"/>
              <a:t>CONFIDENTIAL. </a:t>
            </a:r>
            <a:r>
              <a:rPr lang="es-ES" kern="0" dirty="0" err="1"/>
              <a:t>Property</a:t>
            </a:r>
            <a:r>
              <a:rPr lang="es-ES" kern="0" dirty="0"/>
              <a:t> </a:t>
            </a:r>
            <a:r>
              <a:rPr lang="es-ES" kern="0" dirty="0" err="1"/>
              <a:t>of</a:t>
            </a:r>
            <a:r>
              <a:rPr lang="es-ES" kern="0" dirty="0"/>
              <a:t> </a:t>
            </a:r>
            <a:r>
              <a:rPr lang="es-ES" kern="0" dirty="0" err="1"/>
              <a:t>Bamboo</a:t>
            </a:r>
            <a:r>
              <a:rPr lang="es-ES" kern="0" dirty="0"/>
              <a:t> Energy SL. Do </a:t>
            </a:r>
            <a:r>
              <a:rPr lang="es-ES" kern="0" dirty="0" err="1"/>
              <a:t>not</a:t>
            </a:r>
            <a:r>
              <a:rPr lang="es-ES" kern="0" dirty="0"/>
              <a:t> </a:t>
            </a:r>
            <a:r>
              <a:rPr lang="es-ES" kern="0" dirty="0" err="1"/>
              <a:t>distribute</a:t>
            </a:r>
            <a:r>
              <a:rPr lang="es-ES" kern="0" dirty="0"/>
              <a:t> </a:t>
            </a:r>
            <a:r>
              <a:rPr lang="es-ES" kern="0" dirty="0" err="1"/>
              <a:t>without</a:t>
            </a:r>
            <a:r>
              <a:rPr lang="es-ES" kern="0" dirty="0"/>
              <a:t> prior </a:t>
            </a:r>
            <a:r>
              <a:rPr lang="es-ES" kern="0" dirty="0" err="1"/>
              <a:t>consent</a:t>
            </a:r>
            <a:r>
              <a:rPr lang="es-ES" kern="0" dirty="0"/>
              <a:t>.</a:t>
            </a:r>
            <a:endParaRPr kern="0" dirty="0"/>
          </a:p>
        </p:txBody>
      </p:sp>
      <p:grpSp>
        <p:nvGrpSpPr>
          <p:cNvPr id="178" name="Google Shape;178;g3870798e9bf_0_1"/>
          <p:cNvGrpSpPr/>
          <p:nvPr/>
        </p:nvGrpSpPr>
        <p:grpSpPr>
          <a:xfrm>
            <a:off x="573419" y="1298672"/>
            <a:ext cx="13199770" cy="6312038"/>
            <a:chOff x="679650" y="1468424"/>
            <a:chExt cx="15451505" cy="7388803"/>
          </a:xfrm>
        </p:grpSpPr>
        <p:pic>
          <p:nvPicPr>
            <p:cNvPr id="179" name="Google Shape;179;g3870798e9bf_0_1"/>
            <p:cNvPicPr preferRelativeResize="0"/>
            <p:nvPr/>
          </p:nvPicPr>
          <p:blipFill rotWithShape="1">
            <a:blip r:embed="rId3">
              <a:alphaModFix/>
            </a:blip>
            <a:srcRect l="16353" t="22288" r="27315"/>
            <a:stretch/>
          </p:blipFill>
          <p:spPr>
            <a:xfrm>
              <a:off x="4616713" y="1947842"/>
              <a:ext cx="8106977" cy="6099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80" name="Google Shape;180;g3870798e9bf_0_1"/>
            <p:cNvSpPr/>
            <p:nvPr/>
          </p:nvSpPr>
          <p:spPr>
            <a:xfrm>
              <a:off x="679650" y="1747902"/>
              <a:ext cx="4449300" cy="3897600"/>
            </a:xfrm>
            <a:prstGeom prst="roundRect">
              <a:avLst>
                <a:gd name="adj" fmla="val 5564"/>
              </a:avLst>
            </a:prstGeom>
            <a:solidFill>
              <a:srgbClr val="191B3D"/>
            </a:solidFill>
            <a:ln w="28925" cap="flat" cmpd="sng">
              <a:solidFill>
                <a:srgbClr val="191B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571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8053" tIns="73974" rIns="148053" bIns="73974" anchor="t" anchorCtr="0">
              <a:noAutofit/>
            </a:bodyPr>
            <a:lstStyle/>
            <a:p>
              <a:pPr indent="390602" defTabSz="771534">
                <a:lnSpc>
                  <a:spcPct val="150000"/>
                </a:lnSpc>
                <a:buSzPts val="2026"/>
              </a:pPr>
              <a:endParaRPr sz="171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buSzPts val="2026"/>
              </a:pPr>
              <a:endParaRPr sz="171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60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+ 15 </a:t>
              </a:r>
              <a:r>
                <a:rPr lang="es-ES" sz="160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utilities</a:t>
              </a:r>
              <a:endParaRPr lang="es-ES" sz="16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60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Key </a:t>
              </a:r>
              <a:r>
                <a:rPr lang="es-ES" sz="160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products</a:t>
              </a:r>
              <a:r>
                <a:rPr lang="es-ES" sz="160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sz="16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60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Explicit</a:t>
              </a:r>
              <a:r>
                <a:rPr lang="es-ES" sz="160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Flex: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aFRR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,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mFRR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, SRAD.</a:t>
              </a:r>
              <a:endParaRPr sz="16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60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Implicit</a:t>
              </a:r>
              <a:r>
                <a:rPr lang="es-ES" sz="160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Flex: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Load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Shifting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,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price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arbitrage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,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peak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s-ES" sz="160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shaving</a:t>
              </a:r>
              <a:r>
                <a:rPr lang="es-ES" sz="16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16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50000"/>
                </a:lnSpc>
                <a:buSzPts val="2026"/>
              </a:pPr>
              <a:endParaRPr sz="16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ctr" defTabSz="771534">
                <a:lnSpc>
                  <a:spcPct val="150000"/>
                </a:lnSpc>
                <a:buSzPts val="2688"/>
              </a:pPr>
              <a:endParaRPr sz="2268" dirty="0">
                <a:solidFill>
                  <a:srgbClr val="191B3D"/>
                </a:solidFill>
              </a:endParaRPr>
            </a:p>
          </p:txBody>
        </p:sp>
        <p:pic>
          <p:nvPicPr>
            <p:cNvPr id="181" name="Google Shape;181;g3870798e9bf_0_1"/>
            <p:cNvPicPr preferRelativeResize="0"/>
            <p:nvPr/>
          </p:nvPicPr>
          <p:blipFill rotWithShape="1">
            <a:blip r:embed="rId4">
              <a:alphaModFix/>
            </a:blip>
            <a:srcRect l="3017" t="22822" r="9532" b="22800"/>
            <a:stretch/>
          </p:blipFill>
          <p:spPr>
            <a:xfrm>
              <a:off x="915188" y="1834493"/>
              <a:ext cx="522900" cy="519000"/>
            </a:xfrm>
            <a:prstGeom prst="ellipse">
              <a:avLst/>
            </a:prstGeom>
            <a:noFill/>
            <a:ln>
              <a:noFill/>
            </a:ln>
            <a:effectLst>
              <a:outerShdw blurRad="385775" dist="295761" dir="5400000" sx="-80000" sy="-18000" rotWithShape="0">
                <a:srgbClr val="000000">
                  <a:alpha val="21960"/>
                </a:srgbClr>
              </a:outerShdw>
            </a:effectLst>
          </p:spPr>
        </p:pic>
        <p:sp>
          <p:nvSpPr>
            <p:cNvPr id="182" name="Google Shape;182;g3870798e9bf_0_1"/>
            <p:cNvSpPr/>
            <p:nvPr/>
          </p:nvSpPr>
          <p:spPr>
            <a:xfrm>
              <a:off x="679650" y="5965077"/>
              <a:ext cx="3372900" cy="2426176"/>
            </a:xfrm>
            <a:prstGeom prst="roundRect">
              <a:avLst>
                <a:gd name="adj" fmla="val 5564"/>
              </a:avLst>
            </a:prstGeom>
            <a:solidFill>
              <a:srgbClr val="191B3D"/>
            </a:solidFill>
            <a:ln w="28925" cap="flat" cmpd="sng">
              <a:solidFill>
                <a:srgbClr val="191B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571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8053" tIns="73974" rIns="148053" bIns="73974" anchor="t" anchorCtr="0">
              <a:noAutofit/>
            </a:bodyPr>
            <a:lstStyle/>
            <a:p>
              <a:pPr algn="ctr" defTabSz="771534">
                <a:lnSpc>
                  <a:spcPct val="150000"/>
                </a:lnSpc>
                <a:buSzPts val="2026"/>
              </a:pP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buSzPts val="2026"/>
              </a:pP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92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3 </a:t>
              </a:r>
              <a:r>
                <a:rPr lang="es-ES" sz="192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utilities</a:t>
              </a:r>
              <a:endParaRPr lang="es-ES" sz="192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71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Key </a:t>
              </a:r>
              <a:r>
                <a:rPr lang="es-ES" sz="171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products</a:t>
              </a:r>
              <a:r>
                <a:rPr lang="es-ES" sz="171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sz="171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BESS.</a:t>
              </a: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C&amp;I </a:t>
              </a:r>
              <a:r>
                <a:rPr lang="es-ES" sz="171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Implicit</a:t>
              </a:r>
              <a:r>
                <a:rPr lang="es-ES" sz="171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Flex.</a:t>
              </a: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50000"/>
                </a:lnSpc>
                <a:buSzPts val="2026"/>
              </a:pP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ctr" defTabSz="771534">
                <a:lnSpc>
                  <a:spcPct val="150000"/>
                </a:lnSpc>
                <a:buSzPts val="2688"/>
              </a:pPr>
              <a:endParaRPr sz="2268" dirty="0">
                <a:solidFill>
                  <a:srgbClr val="191B3D"/>
                </a:solidFill>
              </a:endParaRPr>
            </a:p>
          </p:txBody>
        </p:sp>
        <p:sp>
          <p:nvSpPr>
            <p:cNvPr id="183" name="Google Shape;183;g3870798e9bf_0_1"/>
            <p:cNvSpPr/>
            <p:nvPr/>
          </p:nvSpPr>
          <p:spPr>
            <a:xfrm>
              <a:off x="914874" y="6042828"/>
              <a:ext cx="523545" cy="517854"/>
            </a:xfrm>
            <a:custGeom>
              <a:avLst/>
              <a:gdLst/>
              <a:ahLst/>
              <a:cxnLst/>
              <a:rect l="l" t="t" r="r" b="b"/>
              <a:pathLst>
                <a:path w="1138141" h="1138141" extrusionOk="0">
                  <a:moveTo>
                    <a:pt x="0" y="0"/>
                  </a:moveTo>
                  <a:lnTo>
                    <a:pt x="1138140" y="0"/>
                  </a:lnTo>
                  <a:lnTo>
                    <a:pt x="1138140" y="1138141"/>
                  </a:lnTo>
                  <a:lnTo>
                    <a:pt x="0" y="11381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78108" tIns="39043" rIns="78108" bIns="39043" anchor="t" anchorCtr="0">
              <a:noAutofit/>
            </a:bodyPr>
            <a:lstStyle/>
            <a:p>
              <a:pPr defTabSz="771534">
                <a:buSzPts val="1418"/>
              </a:pPr>
              <a:endParaRPr sz="1197"/>
            </a:p>
          </p:txBody>
        </p:sp>
        <p:sp>
          <p:nvSpPr>
            <p:cNvPr id="184" name="Google Shape;184;g3870798e9bf_0_1"/>
            <p:cNvSpPr/>
            <p:nvPr/>
          </p:nvSpPr>
          <p:spPr>
            <a:xfrm>
              <a:off x="12723700" y="1468424"/>
              <a:ext cx="3372900" cy="1972200"/>
            </a:xfrm>
            <a:prstGeom prst="roundRect">
              <a:avLst>
                <a:gd name="adj" fmla="val 5564"/>
              </a:avLst>
            </a:prstGeom>
            <a:solidFill>
              <a:srgbClr val="191B3D"/>
            </a:solidFill>
            <a:ln w="28925" cap="flat" cmpd="sng">
              <a:solidFill>
                <a:srgbClr val="191B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571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8053" tIns="73974" rIns="148053" bIns="73974" anchor="t" anchorCtr="0">
              <a:noAutofit/>
            </a:bodyPr>
            <a:lstStyle/>
            <a:p>
              <a:pPr algn="ctr" defTabSz="771534">
                <a:lnSpc>
                  <a:spcPct val="150000"/>
                </a:lnSpc>
                <a:buSzPts val="2026"/>
              </a:pP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buSzPts val="2026"/>
              </a:pP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710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Core capabilities:</a:t>
              </a:r>
              <a:endParaRPr sz="171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ESCOs.</a:t>
              </a: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C&amp;I Implicit Flex.</a:t>
              </a: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50000"/>
                </a:lnSpc>
                <a:buSzPts val="2026"/>
              </a:pP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ctr" defTabSz="771534">
                <a:lnSpc>
                  <a:spcPct val="150000"/>
                </a:lnSpc>
                <a:buSzPts val="2688"/>
              </a:pPr>
              <a:endParaRPr sz="2268">
                <a:solidFill>
                  <a:srgbClr val="191B3D"/>
                </a:solidFill>
              </a:endParaRPr>
            </a:p>
          </p:txBody>
        </p:sp>
        <p:pic>
          <p:nvPicPr>
            <p:cNvPr id="185" name="Google Shape;185;g3870798e9bf_0_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723688" y="1468424"/>
              <a:ext cx="893975" cy="68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3870798e9bf_0_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114989" y="1468424"/>
              <a:ext cx="893975" cy="68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3870798e9bf_0_1"/>
            <p:cNvSpPr txBox="1"/>
            <p:nvPr/>
          </p:nvSpPr>
          <p:spPr>
            <a:xfrm>
              <a:off x="1503400" y="1835102"/>
              <a:ext cx="25212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108" tIns="78108" rIns="78108" bIns="78108" anchor="t" anchorCtr="0">
              <a:noAutofit/>
            </a:bodyPr>
            <a:lstStyle/>
            <a:p>
              <a:pPr defTabSz="771534"/>
              <a:r>
                <a:rPr lang="es-ES" sz="2042" b="1" dirty="0">
                  <a:solidFill>
                    <a:srgbClr val="FA835A"/>
                  </a:solidFill>
                  <a:latin typeface="Quicksand"/>
                  <a:ea typeface="Quicksand"/>
                  <a:cs typeface="Quicksand"/>
                  <a:sym typeface="Quicksand"/>
                </a:rPr>
                <a:t>SPAIN</a:t>
              </a:r>
              <a:endParaRPr sz="2042" b="1" dirty="0">
                <a:solidFill>
                  <a:srgbClr val="FA835A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8" name="Google Shape;188;g3870798e9bf_0_1"/>
            <p:cNvSpPr txBox="1"/>
            <p:nvPr/>
          </p:nvSpPr>
          <p:spPr>
            <a:xfrm>
              <a:off x="1503400" y="6042852"/>
              <a:ext cx="25212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108" tIns="78108" rIns="78108" bIns="78108" anchor="t" anchorCtr="0">
              <a:noAutofit/>
            </a:bodyPr>
            <a:lstStyle/>
            <a:p>
              <a:pPr defTabSz="771534"/>
              <a:r>
                <a:rPr lang="es-ES" sz="2042" b="1">
                  <a:solidFill>
                    <a:srgbClr val="FA835A"/>
                  </a:solidFill>
                  <a:latin typeface="Quicksand"/>
                  <a:ea typeface="Quicksand"/>
                  <a:cs typeface="Quicksand"/>
                  <a:sym typeface="Quicksand"/>
                </a:rPr>
                <a:t>PORTUGAL</a:t>
              </a:r>
              <a:endParaRPr sz="2042" b="1">
                <a:solidFill>
                  <a:srgbClr val="FA835A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9" name="Google Shape;189;g3870798e9bf_0_1"/>
            <p:cNvSpPr txBox="1"/>
            <p:nvPr/>
          </p:nvSpPr>
          <p:spPr>
            <a:xfrm>
              <a:off x="13609955" y="1554012"/>
              <a:ext cx="25212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108" tIns="78108" rIns="78108" bIns="78108" anchor="t" anchorCtr="0">
              <a:noAutofit/>
            </a:bodyPr>
            <a:lstStyle/>
            <a:p>
              <a:pPr defTabSz="771534"/>
              <a:r>
                <a:rPr lang="es-ES" sz="2042" b="1">
                  <a:solidFill>
                    <a:srgbClr val="FA835A"/>
                  </a:solidFill>
                  <a:latin typeface="Quicksand"/>
                  <a:ea typeface="Quicksand"/>
                  <a:cs typeface="Quicksand"/>
                  <a:sym typeface="Quicksand"/>
                </a:rPr>
                <a:t>BENELUX</a:t>
              </a:r>
              <a:endParaRPr sz="2042" b="1">
                <a:solidFill>
                  <a:srgbClr val="FA835A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0" name="Google Shape;190;g3870798e9bf_0_1"/>
            <p:cNvSpPr/>
            <p:nvPr/>
          </p:nvSpPr>
          <p:spPr>
            <a:xfrm>
              <a:off x="12723700" y="3582154"/>
              <a:ext cx="3372900" cy="2082600"/>
            </a:xfrm>
            <a:prstGeom prst="roundRect">
              <a:avLst>
                <a:gd name="adj" fmla="val 5564"/>
              </a:avLst>
            </a:prstGeom>
            <a:solidFill>
              <a:srgbClr val="191B3D"/>
            </a:solidFill>
            <a:ln w="28925" cap="flat" cmpd="sng">
              <a:solidFill>
                <a:srgbClr val="191B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571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8053" tIns="73974" rIns="148053" bIns="73974" anchor="t" anchorCtr="0">
              <a:noAutofit/>
            </a:bodyPr>
            <a:lstStyle/>
            <a:p>
              <a:pPr algn="ctr" defTabSz="771534">
                <a:lnSpc>
                  <a:spcPct val="150000"/>
                </a:lnSpc>
                <a:buSzPts val="2026"/>
              </a:pP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buSzPts val="2026"/>
              </a:pP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71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Strategic</a:t>
              </a:r>
              <a:r>
                <a:rPr lang="es-ES" sz="171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s-ES" sz="1710" b="1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Partnership</a:t>
              </a:r>
              <a:r>
                <a:rPr lang="es-ES" sz="1710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sz="171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 dirty="0" err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Solutions</a:t>
              </a:r>
              <a:r>
                <a:rPr lang="es-ES" sz="171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50000"/>
                </a:lnSpc>
                <a:buSzPts val="2026"/>
              </a:pPr>
              <a:endParaRPr sz="171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ctr" defTabSz="771534">
                <a:lnSpc>
                  <a:spcPct val="150000"/>
                </a:lnSpc>
                <a:buSzPts val="2688"/>
              </a:pPr>
              <a:endParaRPr sz="2268" dirty="0">
                <a:solidFill>
                  <a:srgbClr val="191B3D"/>
                </a:solidFill>
              </a:endParaRPr>
            </a:p>
          </p:txBody>
        </p:sp>
        <p:sp>
          <p:nvSpPr>
            <p:cNvPr id="191" name="Google Shape;191;g3870798e9bf_0_1"/>
            <p:cNvSpPr txBox="1"/>
            <p:nvPr/>
          </p:nvSpPr>
          <p:spPr>
            <a:xfrm>
              <a:off x="13547450" y="3659929"/>
              <a:ext cx="25212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108" tIns="78108" rIns="78108" bIns="78108" anchor="t" anchorCtr="0">
              <a:noAutofit/>
            </a:bodyPr>
            <a:lstStyle/>
            <a:p>
              <a:pPr defTabSz="771534"/>
              <a:r>
                <a:rPr lang="es-ES" sz="2042" b="1">
                  <a:solidFill>
                    <a:srgbClr val="FA835A"/>
                  </a:solidFill>
                  <a:latin typeface="Quicksand"/>
                  <a:ea typeface="Quicksand"/>
                  <a:cs typeface="Quicksand"/>
                  <a:sym typeface="Quicksand"/>
                </a:rPr>
                <a:t>ROMANIA</a:t>
              </a:r>
              <a:endParaRPr sz="2042" b="1">
                <a:solidFill>
                  <a:srgbClr val="FA835A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2" name="Google Shape;192;g3870798e9bf_0_1"/>
            <p:cNvSpPr/>
            <p:nvPr/>
          </p:nvSpPr>
          <p:spPr>
            <a:xfrm>
              <a:off x="12723700" y="5818527"/>
              <a:ext cx="3372900" cy="3038700"/>
            </a:xfrm>
            <a:prstGeom prst="roundRect">
              <a:avLst>
                <a:gd name="adj" fmla="val 5564"/>
              </a:avLst>
            </a:prstGeom>
            <a:solidFill>
              <a:srgbClr val="191B3D"/>
            </a:solidFill>
            <a:ln w="28925" cap="flat" cmpd="sng">
              <a:solidFill>
                <a:srgbClr val="191B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571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8053" tIns="73974" rIns="148053" bIns="73974" anchor="t" anchorCtr="0">
              <a:noAutofit/>
            </a:bodyPr>
            <a:lstStyle/>
            <a:p>
              <a:pPr algn="ctr" defTabSz="771534">
                <a:lnSpc>
                  <a:spcPct val="150000"/>
                </a:lnSpc>
                <a:buSzPts val="2026"/>
              </a:pP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buSzPts val="2026"/>
              </a:pP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15000"/>
                </a:lnSpc>
                <a:buSzPts val="2026"/>
              </a:pPr>
              <a:r>
                <a:rPr lang="es-ES" sz="1710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Key focus areas:</a:t>
              </a:r>
              <a:endParaRPr sz="171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HVAC optimisation.</a:t>
              </a: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BESS.</a:t>
              </a: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390602" indent="-303856" defTabSz="771534">
                <a:buClr>
                  <a:srgbClr val="FFFFFF"/>
                </a:buClr>
                <a:buSzPts val="2026"/>
                <a:buFont typeface="Quicksand"/>
                <a:buChar char="●"/>
              </a:pPr>
              <a:r>
                <a:rPr lang="es-ES" sz="171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Utility Retail (explicit flex via aFRR and mFRR).</a:t>
              </a: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defTabSz="771534">
                <a:lnSpc>
                  <a:spcPct val="150000"/>
                </a:lnSpc>
                <a:buSzPts val="2026"/>
              </a:pPr>
              <a:endParaRPr sz="171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ctr" defTabSz="771534">
                <a:lnSpc>
                  <a:spcPct val="150000"/>
                </a:lnSpc>
                <a:buSzPts val="2688"/>
              </a:pPr>
              <a:endParaRPr sz="2268">
                <a:solidFill>
                  <a:srgbClr val="191B3D"/>
                </a:solidFill>
              </a:endParaRPr>
            </a:p>
          </p:txBody>
        </p:sp>
        <p:sp>
          <p:nvSpPr>
            <p:cNvPr id="193" name="Google Shape;193;g3870798e9bf_0_1"/>
            <p:cNvSpPr txBox="1"/>
            <p:nvPr/>
          </p:nvSpPr>
          <p:spPr>
            <a:xfrm>
              <a:off x="13547450" y="5896302"/>
              <a:ext cx="25212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108" tIns="78108" rIns="78108" bIns="78108" anchor="t" anchorCtr="0">
              <a:noAutofit/>
            </a:bodyPr>
            <a:lstStyle/>
            <a:p>
              <a:pPr defTabSz="771534"/>
              <a:r>
                <a:rPr lang="es-ES" sz="2042" b="1">
                  <a:solidFill>
                    <a:srgbClr val="FA835A"/>
                  </a:solidFill>
                  <a:latin typeface="Quicksand"/>
                  <a:ea typeface="Quicksand"/>
                  <a:cs typeface="Quicksand"/>
                  <a:sym typeface="Quicksand"/>
                </a:rPr>
                <a:t>FRANCE</a:t>
              </a:r>
              <a:endParaRPr sz="2042" b="1">
                <a:solidFill>
                  <a:srgbClr val="FA835A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94" name="Google Shape;194;g3870798e9bf_0_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753775" y="3563675"/>
              <a:ext cx="893975" cy="710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g3870798e9bf_0_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761588" y="5806277"/>
              <a:ext cx="878350" cy="69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g3870798e9bf_0_1"/>
            <p:cNvSpPr/>
            <p:nvPr/>
          </p:nvSpPr>
          <p:spPr>
            <a:xfrm>
              <a:off x="7258400" y="4870202"/>
              <a:ext cx="368700" cy="359700"/>
            </a:xfrm>
            <a:prstGeom prst="ellipse">
              <a:avLst/>
            </a:prstGeom>
            <a:solidFill>
              <a:srgbClr val="FB845A"/>
            </a:solidFill>
            <a:ln w="28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115" tIns="104115" rIns="104115" bIns="104115" anchor="ctr" anchorCtr="0">
              <a:noAutofit/>
            </a:bodyPr>
            <a:lstStyle/>
            <a:p>
              <a:pPr algn="ctr" defTabSz="771534"/>
              <a:endParaRPr sz="1594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197" name="Google Shape;197;g3870798e9bf_0_1"/>
            <p:cNvSpPr/>
            <p:nvPr/>
          </p:nvSpPr>
          <p:spPr>
            <a:xfrm>
              <a:off x="11376300" y="5100352"/>
              <a:ext cx="368700" cy="359700"/>
            </a:xfrm>
            <a:prstGeom prst="ellipse">
              <a:avLst/>
            </a:prstGeom>
            <a:solidFill>
              <a:srgbClr val="FB845A"/>
            </a:solidFill>
            <a:ln w="28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115" tIns="104115" rIns="104115" bIns="104115" anchor="ctr" anchorCtr="0">
              <a:noAutofit/>
            </a:bodyPr>
            <a:lstStyle/>
            <a:p>
              <a:pPr algn="ctr" defTabSz="771534"/>
              <a:endParaRPr sz="1594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198" name="Google Shape;198;g3870798e9bf_0_1"/>
            <p:cNvSpPr/>
            <p:nvPr/>
          </p:nvSpPr>
          <p:spPr>
            <a:xfrm>
              <a:off x="7779500" y="3818027"/>
              <a:ext cx="368700" cy="359700"/>
            </a:xfrm>
            <a:prstGeom prst="ellipse">
              <a:avLst/>
            </a:prstGeom>
            <a:solidFill>
              <a:srgbClr val="FB845A"/>
            </a:solidFill>
            <a:ln w="28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115" tIns="104115" rIns="104115" bIns="104115" anchor="ctr" anchorCtr="0">
              <a:noAutofit/>
            </a:bodyPr>
            <a:lstStyle/>
            <a:p>
              <a:pPr algn="ctr" defTabSz="771534"/>
              <a:endParaRPr sz="1594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199" name="Google Shape;199;g3870798e9bf_0_1"/>
            <p:cNvSpPr/>
            <p:nvPr/>
          </p:nvSpPr>
          <p:spPr>
            <a:xfrm>
              <a:off x="4896975" y="6504127"/>
              <a:ext cx="368700" cy="359700"/>
            </a:xfrm>
            <a:prstGeom prst="ellipse">
              <a:avLst/>
            </a:prstGeom>
            <a:solidFill>
              <a:srgbClr val="FB845A"/>
            </a:solidFill>
            <a:ln w="28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115" tIns="104115" rIns="104115" bIns="104115" anchor="ctr" anchorCtr="0">
              <a:noAutofit/>
            </a:bodyPr>
            <a:lstStyle/>
            <a:p>
              <a:pPr algn="ctr" defTabSz="771534"/>
              <a:endParaRPr sz="1594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0" name="Google Shape;200;g3870798e9bf_0_1"/>
            <p:cNvSpPr/>
            <p:nvPr/>
          </p:nvSpPr>
          <p:spPr>
            <a:xfrm>
              <a:off x="5943575" y="6414102"/>
              <a:ext cx="368700" cy="359700"/>
            </a:xfrm>
            <a:prstGeom prst="ellipse">
              <a:avLst/>
            </a:prstGeom>
            <a:solidFill>
              <a:srgbClr val="FB845A"/>
            </a:solidFill>
            <a:ln w="28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115" tIns="104115" rIns="104115" bIns="104115" anchor="ctr" anchorCtr="0">
              <a:noAutofit/>
            </a:bodyPr>
            <a:lstStyle/>
            <a:p>
              <a:pPr algn="ctr" defTabSz="771534"/>
              <a:endParaRPr sz="1594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cxnSp>
          <p:nvCxnSpPr>
            <p:cNvPr id="201" name="Google Shape;201;g3870798e9bf_0_1"/>
            <p:cNvCxnSpPr>
              <a:stCxn id="180" idx="3"/>
            </p:cNvCxnSpPr>
            <p:nvPr/>
          </p:nvCxnSpPr>
          <p:spPr>
            <a:xfrm>
              <a:off x="5128950" y="3696702"/>
              <a:ext cx="923100" cy="2718600"/>
            </a:xfrm>
            <a:prstGeom prst="straightConnector1">
              <a:avLst/>
            </a:prstGeom>
            <a:noFill/>
            <a:ln w="96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g3870798e9bf_0_1"/>
            <p:cNvCxnSpPr>
              <a:cxnSpLocks/>
              <a:stCxn id="182" idx="3"/>
            </p:cNvCxnSpPr>
            <p:nvPr/>
          </p:nvCxnSpPr>
          <p:spPr>
            <a:xfrm flipV="1">
              <a:off x="4052550" y="6758577"/>
              <a:ext cx="845699" cy="419588"/>
            </a:xfrm>
            <a:prstGeom prst="straightConnector1">
              <a:avLst/>
            </a:prstGeom>
            <a:noFill/>
            <a:ln w="96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g3870798e9bf_0_1"/>
            <p:cNvCxnSpPr>
              <a:stCxn id="192" idx="1"/>
            </p:cNvCxnSpPr>
            <p:nvPr/>
          </p:nvCxnSpPr>
          <p:spPr>
            <a:xfrm rot="10800000">
              <a:off x="7623100" y="5133477"/>
              <a:ext cx="5100600" cy="2204400"/>
            </a:xfrm>
            <a:prstGeom prst="straightConnector1">
              <a:avLst/>
            </a:prstGeom>
            <a:noFill/>
            <a:ln w="96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g3870798e9bf_0_1"/>
            <p:cNvCxnSpPr>
              <a:stCxn id="184" idx="1"/>
            </p:cNvCxnSpPr>
            <p:nvPr/>
          </p:nvCxnSpPr>
          <p:spPr>
            <a:xfrm flipH="1">
              <a:off x="8152300" y="2454524"/>
              <a:ext cx="4571400" cy="1483500"/>
            </a:xfrm>
            <a:prstGeom prst="straightConnector1">
              <a:avLst/>
            </a:prstGeom>
            <a:noFill/>
            <a:ln w="96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g3870798e9bf_0_1"/>
            <p:cNvCxnSpPr>
              <a:stCxn id="190" idx="1"/>
            </p:cNvCxnSpPr>
            <p:nvPr/>
          </p:nvCxnSpPr>
          <p:spPr>
            <a:xfrm flipH="1">
              <a:off x="11736100" y="4623454"/>
              <a:ext cx="987600" cy="565500"/>
            </a:xfrm>
            <a:prstGeom prst="straightConnector1">
              <a:avLst/>
            </a:prstGeom>
            <a:noFill/>
            <a:ln w="96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6" name="Google Shape;206;g3870798e9bf_0_1"/>
          <p:cNvSpPr txBox="1">
            <a:spLocks noGrp="1"/>
          </p:cNvSpPr>
          <p:nvPr>
            <p:ph type="title" idx="4294967295"/>
          </p:nvPr>
        </p:nvSpPr>
        <p:spPr>
          <a:xfrm>
            <a:off x="982267" y="464349"/>
            <a:ext cx="16323468" cy="107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B845A"/>
              </a:buClr>
              <a:buSzPts val="4380"/>
              <a:buFont typeface="Work Sans Light"/>
              <a:buNone/>
              <a:defRPr sz="4380" b="1" i="0" u="none" strike="noStrike" cap="none">
                <a:solidFill>
                  <a:srgbClr val="FB845A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Work Sans"/>
              <a:buNone/>
              <a:defRPr sz="60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>
              <a:buSzPts val="6000"/>
            </a:pPr>
            <a:endParaRPr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Google Shape;148;p29">
            <a:extLst>
              <a:ext uri="{FF2B5EF4-FFF2-40B4-BE49-F238E27FC236}">
                <a16:creationId xmlns:a16="http://schemas.microsoft.com/office/drawing/2014/main" id="{9731CB6E-6FB6-DA39-0966-6363194C7217}"/>
              </a:ext>
            </a:extLst>
          </p:cNvPr>
          <p:cNvSpPr txBox="1"/>
          <p:nvPr/>
        </p:nvSpPr>
        <p:spPr>
          <a:xfrm>
            <a:off x="78889" y="4053840"/>
            <a:ext cx="4844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FB845A"/>
                </a:solidFill>
                <a:effectLst/>
                <a:uLnTx/>
                <a:uFillTx/>
                <a:latin typeface="Quicksand"/>
                <a:ea typeface="Quicksand"/>
                <a:cs typeface="Quicksand"/>
              </a:defRPr>
            </a:lvl1pPr>
          </a:lstStyle>
          <a:p>
            <a:r>
              <a:rPr lang="ca-ES" sz="1600" dirty="0">
                <a:solidFill>
                  <a:schemeClr val="bg1"/>
                </a:solidFill>
                <a:sym typeface="Quicksand"/>
              </a:rPr>
              <a:t>28</a:t>
            </a:r>
            <a:r>
              <a:rPr lang="ca-ES" sz="1600" dirty="0">
                <a:solidFill>
                  <a:schemeClr val="bg1"/>
                </a:solidFill>
                <a:ea typeface="+mn-ea"/>
                <a:cs typeface="+mn-cs"/>
                <a:sym typeface="Quicksand"/>
              </a:rPr>
              <a:t>% costs </a:t>
            </a:r>
            <a:r>
              <a:rPr lang="ca-ES" sz="1600" dirty="0" err="1">
                <a:solidFill>
                  <a:schemeClr val="bg1"/>
                </a:solidFill>
                <a:ea typeface="+mn-ea"/>
                <a:cs typeface="+mn-cs"/>
                <a:sym typeface="Quicksand"/>
              </a:rPr>
              <a:t>reduction</a:t>
            </a:r>
            <a:r>
              <a:rPr lang="ca-ES" sz="1600" dirty="0">
                <a:solidFill>
                  <a:schemeClr val="bg1"/>
                </a:solidFill>
                <a:ea typeface="+mn-ea"/>
                <a:cs typeface="+mn-cs"/>
                <a:sym typeface="Quicksand"/>
              </a:rPr>
              <a:t> for </a:t>
            </a:r>
            <a:r>
              <a:rPr lang="ca-ES" sz="1600" dirty="0" err="1">
                <a:solidFill>
                  <a:schemeClr val="bg1"/>
                </a:solidFill>
                <a:ea typeface="+mn-ea"/>
                <a:cs typeface="+mn-cs"/>
                <a:sym typeface="Quicksand"/>
              </a:rPr>
              <a:t>end-user</a:t>
            </a:r>
            <a:endParaRPr sz="1600" dirty="0">
              <a:solidFill>
                <a:schemeClr val="bg1"/>
              </a:solidFill>
              <a:ea typeface="+mn-ea"/>
              <a:cs typeface="+mn-cs"/>
              <a:sym typeface="Quicksand"/>
            </a:endParaRPr>
          </a:p>
        </p:txBody>
      </p:sp>
      <p:sp>
        <p:nvSpPr>
          <p:cNvPr id="3" name="Google Shape;148;p29">
            <a:extLst>
              <a:ext uri="{FF2B5EF4-FFF2-40B4-BE49-F238E27FC236}">
                <a16:creationId xmlns:a16="http://schemas.microsoft.com/office/drawing/2014/main" id="{FBD4F3EC-1FB4-5514-A596-CC22DA749934}"/>
              </a:ext>
            </a:extLst>
          </p:cNvPr>
          <p:cNvSpPr txBox="1"/>
          <p:nvPr/>
        </p:nvSpPr>
        <p:spPr>
          <a:xfrm>
            <a:off x="-971535" y="4402023"/>
            <a:ext cx="6945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FB845A"/>
                </a:solidFill>
                <a:effectLst/>
                <a:uLnTx/>
                <a:uFillTx/>
                <a:latin typeface="Quicksand"/>
                <a:ea typeface="Quicksand"/>
                <a:cs typeface="Quicksand"/>
              </a:defRPr>
            </a:lvl1pPr>
          </a:lstStyle>
          <a:p>
            <a:r>
              <a:rPr lang="es" sz="1600" dirty="0">
                <a:solidFill>
                  <a:schemeClr val="bg1"/>
                </a:solidFill>
                <a:sym typeface="Quicksand"/>
              </a:rPr>
              <a:t>312 k€/MW/year utility revenues</a:t>
            </a:r>
            <a:endParaRPr sz="1600" dirty="0">
              <a:solidFill>
                <a:schemeClr val="bg1"/>
              </a:solidFill>
              <a:sym typeface="Quicksand"/>
            </a:endParaRPr>
          </a:p>
        </p:txBody>
      </p:sp>
      <p:grpSp>
        <p:nvGrpSpPr>
          <p:cNvPr id="4" name="Group 80">
            <a:extLst>
              <a:ext uri="{FF2B5EF4-FFF2-40B4-BE49-F238E27FC236}">
                <a16:creationId xmlns:a16="http://schemas.microsoft.com/office/drawing/2014/main" id="{2C65CD8E-4C3F-F16E-1F8F-6A7E42015485}"/>
              </a:ext>
            </a:extLst>
          </p:cNvPr>
          <p:cNvGrpSpPr/>
          <p:nvPr/>
        </p:nvGrpSpPr>
        <p:grpSpPr>
          <a:xfrm>
            <a:off x="4430040" y="4546574"/>
            <a:ext cx="947098" cy="324057"/>
            <a:chOff x="0" y="0"/>
            <a:chExt cx="2022780" cy="745896"/>
          </a:xfrm>
        </p:grpSpPr>
        <p:sp>
          <p:nvSpPr>
            <p:cNvPr id="5" name="Freeform 81">
              <a:extLst>
                <a:ext uri="{FF2B5EF4-FFF2-40B4-BE49-F238E27FC236}">
                  <a16:creationId xmlns:a16="http://schemas.microsoft.com/office/drawing/2014/main" id="{7E7BCF94-51B8-9073-4982-2AE453092E8A}"/>
                </a:ext>
              </a:extLst>
            </p:cNvPr>
            <p:cNvSpPr/>
            <p:nvPr/>
          </p:nvSpPr>
          <p:spPr>
            <a:xfrm>
              <a:off x="0" y="0"/>
              <a:ext cx="2022729" cy="745871"/>
            </a:xfrm>
            <a:custGeom>
              <a:avLst/>
              <a:gdLst/>
              <a:ahLst/>
              <a:cxnLst/>
              <a:rect l="l" t="t" r="r" b="b"/>
              <a:pathLst>
                <a:path w="2022729" h="745871">
                  <a:moveTo>
                    <a:pt x="0" y="0"/>
                  </a:moveTo>
                  <a:lnTo>
                    <a:pt x="2022729" y="0"/>
                  </a:lnTo>
                  <a:lnTo>
                    <a:pt x="2022729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6" r="-2" b="-11"/>
              </a:stretch>
            </a:blipFill>
          </p:spPr>
          <p:txBody>
            <a:bodyPr/>
            <a:lstStyle/>
            <a:p>
              <a:endParaRPr lang="ca-ES" sz="112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F32F00-BC9C-22DC-A468-E918ADD222F0}"/>
              </a:ext>
            </a:extLst>
          </p:cNvPr>
          <p:cNvSpPr/>
          <p:nvPr/>
        </p:nvSpPr>
        <p:spPr>
          <a:xfrm>
            <a:off x="11094720" y="4477012"/>
            <a:ext cx="1313394" cy="32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120"/>
          </a:p>
        </p:txBody>
      </p:sp>
      <p:sp>
        <p:nvSpPr>
          <p:cNvPr id="6" name="Freeform 77" descr="TotalEnergies, nuevo benefactor de los Amigos del Museo de Bellas Artes de  Asturias - Amigos del Museo de Bellas Artes de Asturias">
            <a:extLst>
              <a:ext uri="{FF2B5EF4-FFF2-40B4-BE49-F238E27FC236}">
                <a16:creationId xmlns:a16="http://schemas.microsoft.com/office/drawing/2014/main" id="{2587D9C0-E429-A718-3BC4-2C8F7B9FF1F1}"/>
              </a:ext>
            </a:extLst>
          </p:cNvPr>
          <p:cNvSpPr/>
          <p:nvPr/>
        </p:nvSpPr>
        <p:spPr>
          <a:xfrm>
            <a:off x="6236268" y="3533218"/>
            <a:ext cx="1056105" cy="766260"/>
          </a:xfrm>
          <a:custGeom>
            <a:avLst/>
            <a:gdLst/>
            <a:ahLst/>
            <a:cxnLst/>
            <a:rect l="l" t="t" r="r" b="b"/>
            <a:pathLst>
              <a:path w="2142038" h="1204857">
                <a:moveTo>
                  <a:pt x="0" y="0"/>
                </a:moveTo>
                <a:lnTo>
                  <a:pt x="2142038" y="0"/>
                </a:lnTo>
                <a:lnTo>
                  <a:pt x="2142038" y="1204857"/>
                </a:lnTo>
                <a:lnTo>
                  <a:pt x="0" y="1204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14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7" name="Freeform 96" descr="huawei logo">
            <a:extLst>
              <a:ext uri="{FF2B5EF4-FFF2-40B4-BE49-F238E27FC236}">
                <a16:creationId xmlns:a16="http://schemas.microsoft.com/office/drawing/2014/main" id="{EF62E5AD-7B1E-AF0C-CDCD-C4C088631BB5}"/>
              </a:ext>
            </a:extLst>
          </p:cNvPr>
          <p:cNvSpPr/>
          <p:nvPr/>
        </p:nvSpPr>
        <p:spPr>
          <a:xfrm>
            <a:off x="11143844" y="4494954"/>
            <a:ext cx="1159131" cy="261457"/>
          </a:xfrm>
          <a:custGeom>
            <a:avLst/>
            <a:gdLst/>
            <a:ahLst/>
            <a:cxnLst/>
            <a:rect l="l" t="t" r="r" b="b"/>
            <a:pathLst>
              <a:path w="1448914" h="326821">
                <a:moveTo>
                  <a:pt x="0" y="0"/>
                </a:moveTo>
                <a:lnTo>
                  <a:pt x="1448914" y="0"/>
                </a:lnTo>
                <a:lnTo>
                  <a:pt x="1448914" y="326821"/>
                </a:lnTo>
                <a:lnTo>
                  <a:pt x="0" y="3268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ca-ES" sz="1120"/>
          </a:p>
        </p:txBody>
      </p:sp>
      <p:pic>
        <p:nvPicPr>
          <p:cNvPr id="8" name="Imagen 24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9C2C8497-7FC3-A524-7426-78BA498B51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7386" y="4865118"/>
            <a:ext cx="565055" cy="518400"/>
          </a:xfrm>
          <a:prstGeom prst="rect">
            <a:avLst/>
          </a:prstGeom>
        </p:spPr>
      </p:pic>
      <p:pic>
        <p:nvPicPr>
          <p:cNvPr id="9" name="Picture 6" descr="Orange logo">
            <a:extLst>
              <a:ext uri="{FF2B5EF4-FFF2-40B4-BE49-F238E27FC236}">
                <a16:creationId xmlns:a16="http://schemas.microsoft.com/office/drawing/2014/main" id="{548D637E-FA16-EEE6-F89A-73490FA4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66" y="4865118"/>
            <a:ext cx="518400" cy="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73911" y="1368166"/>
            <a:ext cx="1947516" cy="1950720"/>
          </a:xfrm>
          <a:custGeom>
            <a:avLst/>
            <a:gdLst/>
            <a:ahLst/>
            <a:cxnLst/>
            <a:rect l="l" t="t" r="r" b="b"/>
            <a:pathLst>
              <a:path w="2434395" h="2438400">
                <a:moveTo>
                  <a:pt x="0" y="0"/>
                </a:moveTo>
                <a:lnTo>
                  <a:pt x="2434395" y="0"/>
                </a:lnTo>
                <a:lnTo>
                  <a:pt x="2434395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" r="-82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3" name="Freeform 3"/>
          <p:cNvSpPr/>
          <p:nvPr/>
        </p:nvSpPr>
        <p:spPr>
          <a:xfrm>
            <a:off x="0" y="-1188341"/>
            <a:ext cx="14630400" cy="9753607"/>
          </a:xfrm>
          <a:custGeom>
            <a:avLst/>
            <a:gdLst/>
            <a:ahLst/>
            <a:cxnLst/>
            <a:rect l="l" t="t" r="r" b="b"/>
            <a:pathLst>
              <a:path w="18288000" h="12192009">
                <a:moveTo>
                  <a:pt x="0" y="0"/>
                </a:moveTo>
                <a:lnTo>
                  <a:pt x="18288000" y="0"/>
                </a:lnTo>
                <a:lnTo>
                  <a:pt x="18288000" y="12192009"/>
                </a:lnTo>
                <a:lnTo>
                  <a:pt x="0" y="121920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</a:blip>
            <a:stretch>
              <a:fillRect l="-32" r="-32"/>
            </a:stretch>
          </a:blipFill>
        </p:spPr>
        <p:txBody>
          <a:bodyPr/>
          <a:lstStyle/>
          <a:p>
            <a:endParaRPr lang="ca-ES" sz="1120" dirty="0"/>
          </a:p>
        </p:txBody>
      </p:sp>
      <p:grpSp>
        <p:nvGrpSpPr>
          <p:cNvPr id="7" name="Group 7"/>
          <p:cNvGrpSpPr/>
          <p:nvPr/>
        </p:nvGrpSpPr>
        <p:grpSpPr>
          <a:xfrm>
            <a:off x="6588347" y="4906931"/>
            <a:ext cx="7152776" cy="2954544"/>
            <a:chOff x="0" y="0"/>
            <a:chExt cx="2354823" cy="9726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4823" cy="972689"/>
            </a:xfrm>
            <a:custGeom>
              <a:avLst/>
              <a:gdLst/>
              <a:ahLst/>
              <a:cxnLst/>
              <a:rect l="l" t="t" r="r" b="b"/>
              <a:pathLst>
                <a:path w="2354823" h="972689">
                  <a:moveTo>
                    <a:pt x="36367" y="0"/>
                  </a:moveTo>
                  <a:lnTo>
                    <a:pt x="2318456" y="0"/>
                  </a:lnTo>
                  <a:cubicBezTo>
                    <a:pt x="2328101" y="0"/>
                    <a:pt x="2337351" y="3832"/>
                    <a:pt x="2344171" y="10652"/>
                  </a:cubicBezTo>
                  <a:cubicBezTo>
                    <a:pt x="2350992" y="17472"/>
                    <a:pt x="2354823" y="26722"/>
                    <a:pt x="2354823" y="36367"/>
                  </a:cubicBezTo>
                  <a:lnTo>
                    <a:pt x="2354823" y="936322"/>
                  </a:lnTo>
                  <a:cubicBezTo>
                    <a:pt x="2354823" y="945967"/>
                    <a:pt x="2350992" y="955217"/>
                    <a:pt x="2344171" y="962038"/>
                  </a:cubicBezTo>
                  <a:cubicBezTo>
                    <a:pt x="2337351" y="968858"/>
                    <a:pt x="2328101" y="972689"/>
                    <a:pt x="2318456" y="972689"/>
                  </a:cubicBezTo>
                  <a:lnTo>
                    <a:pt x="36367" y="972689"/>
                  </a:lnTo>
                  <a:cubicBezTo>
                    <a:pt x="26722" y="972689"/>
                    <a:pt x="17472" y="968858"/>
                    <a:pt x="10652" y="962038"/>
                  </a:cubicBezTo>
                  <a:cubicBezTo>
                    <a:pt x="3832" y="955217"/>
                    <a:pt x="0" y="945967"/>
                    <a:pt x="0" y="936322"/>
                  </a:cubicBezTo>
                  <a:lnTo>
                    <a:pt x="0" y="36367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7" y="0"/>
                  </a:cubicBezTo>
                  <a:close/>
                </a:path>
              </a:pathLst>
            </a:custGeom>
            <a:solidFill>
              <a:srgbClr val="FB845A">
                <a:alpha val="4392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ca-ES" sz="112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354823" cy="972689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1728"/>
                </a:lnSpc>
              </a:pPr>
              <a:endParaRPr sz="112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950237" y="5190921"/>
            <a:ext cx="875477" cy="887798"/>
          </a:xfrm>
          <a:custGeom>
            <a:avLst/>
            <a:gdLst/>
            <a:ahLst/>
            <a:cxnLst/>
            <a:rect l="l" t="t" r="r" b="b"/>
            <a:pathLst>
              <a:path w="1094346" h="1109748">
                <a:moveTo>
                  <a:pt x="0" y="0"/>
                </a:moveTo>
                <a:lnTo>
                  <a:pt x="1094346" y="0"/>
                </a:lnTo>
                <a:lnTo>
                  <a:pt x="1094346" y="1109749"/>
                </a:lnTo>
                <a:lnTo>
                  <a:pt x="0" y="1109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11" name="Freeform 11"/>
          <p:cNvSpPr/>
          <p:nvPr/>
        </p:nvSpPr>
        <p:spPr>
          <a:xfrm>
            <a:off x="9634542" y="5170511"/>
            <a:ext cx="906506" cy="928619"/>
          </a:xfrm>
          <a:custGeom>
            <a:avLst/>
            <a:gdLst/>
            <a:ahLst/>
            <a:cxnLst/>
            <a:rect l="l" t="t" r="r" b="b"/>
            <a:pathLst>
              <a:path w="1133132" h="1160774">
                <a:moveTo>
                  <a:pt x="0" y="0"/>
                </a:moveTo>
                <a:lnTo>
                  <a:pt x="1133132" y="0"/>
                </a:lnTo>
                <a:lnTo>
                  <a:pt x="1133132" y="1160773"/>
                </a:lnTo>
                <a:lnTo>
                  <a:pt x="0" y="11607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34" r="-1234" b="-29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12" name="Freeform 12" descr="Antoni Company Vila"/>
          <p:cNvSpPr/>
          <p:nvPr/>
        </p:nvSpPr>
        <p:spPr>
          <a:xfrm>
            <a:off x="11057584" y="5151031"/>
            <a:ext cx="734810" cy="967580"/>
          </a:xfrm>
          <a:custGeom>
            <a:avLst/>
            <a:gdLst/>
            <a:ahLst/>
            <a:cxnLst/>
            <a:rect l="l" t="t" r="r" b="b"/>
            <a:pathLst>
              <a:path w="918513" h="1209475">
                <a:moveTo>
                  <a:pt x="0" y="0"/>
                </a:moveTo>
                <a:lnTo>
                  <a:pt x="918513" y="0"/>
                </a:lnTo>
                <a:lnTo>
                  <a:pt x="918513" y="1209475"/>
                </a:lnTo>
                <a:lnTo>
                  <a:pt x="0" y="1209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771" r="-12905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13" name="Freeform 13" descr="Alba Colet Subirachs"/>
          <p:cNvSpPr/>
          <p:nvPr/>
        </p:nvSpPr>
        <p:spPr>
          <a:xfrm>
            <a:off x="12308931" y="5151031"/>
            <a:ext cx="967580" cy="967580"/>
          </a:xfrm>
          <a:custGeom>
            <a:avLst/>
            <a:gdLst/>
            <a:ahLst/>
            <a:cxnLst/>
            <a:rect l="l" t="t" r="r" b="b"/>
            <a:pathLst>
              <a:path w="1209475" h="1209475">
                <a:moveTo>
                  <a:pt x="0" y="0"/>
                </a:moveTo>
                <a:lnTo>
                  <a:pt x="1209475" y="0"/>
                </a:lnTo>
                <a:lnTo>
                  <a:pt x="1209475" y="1209475"/>
                </a:lnTo>
                <a:lnTo>
                  <a:pt x="0" y="1209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18" name="Freeform 18"/>
          <p:cNvSpPr/>
          <p:nvPr/>
        </p:nvSpPr>
        <p:spPr>
          <a:xfrm>
            <a:off x="11937027" y="4294203"/>
            <a:ext cx="1050737" cy="384582"/>
          </a:xfrm>
          <a:custGeom>
            <a:avLst/>
            <a:gdLst/>
            <a:ahLst/>
            <a:cxnLst/>
            <a:rect l="l" t="t" r="r" b="b"/>
            <a:pathLst>
              <a:path w="1313421" h="480727">
                <a:moveTo>
                  <a:pt x="0" y="0"/>
                </a:moveTo>
                <a:lnTo>
                  <a:pt x="1313422" y="0"/>
                </a:lnTo>
                <a:lnTo>
                  <a:pt x="1313422" y="480726"/>
                </a:lnTo>
                <a:lnTo>
                  <a:pt x="0" y="4807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19" name="Freeform 19"/>
          <p:cNvSpPr/>
          <p:nvPr/>
        </p:nvSpPr>
        <p:spPr>
          <a:xfrm>
            <a:off x="10545508" y="4316155"/>
            <a:ext cx="1002898" cy="322738"/>
          </a:xfrm>
          <a:custGeom>
            <a:avLst/>
            <a:gdLst/>
            <a:ahLst/>
            <a:cxnLst/>
            <a:rect l="l" t="t" r="r" b="b"/>
            <a:pathLst>
              <a:path w="1253623" h="403422">
                <a:moveTo>
                  <a:pt x="0" y="0"/>
                </a:moveTo>
                <a:lnTo>
                  <a:pt x="1253624" y="0"/>
                </a:lnTo>
                <a:lnTo>
                  <a:pt x="1253624" y="403422"/>
                </a:lnTo>
                <a:lnTo>
                  <a:pt x="0" y="403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20" name="Freeform 20" descr="Carles Leg"/>
          <p:cNvSpPr/>
          <p:nvPr/>
        </p:nvSpPr>
        <p:spPr>
          <a:xfrm>
            <a:off x="8342251" y="5174969"/>
            <a:ext cx="775756" cy="919703"/>
          </a:xfrm>
          <a:custGeom>
            <a:avLst/>
            <a:gdLst/>
            <a:ahLst/>
            <a:cxnLst/>
            <a:rect l="l" t="t" r="r" b="b"/>
            <a:pathLst>
              <a:path w="969695" h="1149629">
                <a:moveTo>
                  <a:pt x="0" y="0"/>
                </a:moveTo>
                <a:lnTo>
                  <a:pt x="969695" y="0"/>
                </a:lnTo>
                <a:lnTo>
                  <a:pt x="969695" y="1149629"/>
                </a:lnTo>
                <a:lnTo>
                  <a:pt x="0" y="11496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8555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21" name="Freeform 21"/>
          <p:cNvSpPr/>
          <p:nvPr/>
        </p:nvSpPr>
        <p:spPr>
          <a:xfrm>
            <a:off x="7825714" y="1549573"/>
            <a:ext cx="1609019" cy="1527222"/>
          </a:xfrm>
          <a:custGeom>
            <a:avLst/>
            <a:gdLst/>
            <a:ahLst/>
            <a:cxnLst/>
            <a:rect l="l" t="t" r="r" b="b"/>
            <a:pathLst>
              <a:path w="2011274" h="1909027">
                <a:moveTo>
                  <a:pt x="0" y="0"/>
                </a:moveTo>
                <a:lnTo>
                  <a:pt x="2011274" y="0"/>
                </a:lnTo>
                <a:lnTo>
                  <a:pt x="2011274" y="1909027"/>
                </a:lnTo>
                <a:lnTo>
                  <a:pt x="0" y="19090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6594" t="-18496" r="-30619" b="-57673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22" name="Freeform 22"/>
          <p:cNvSpPr/>
          <p:nvPr/>
        </p:nvSpPr>
        <p:spPr>
          <a:xfrm>
            <a:off x="10981124" y="1422451"/>
            <a:ext cx="1648770" cy="1654343"/>
          </a:xfrm>
          <a:custGeom>
            <a:avLst/>
            <a:gdLst/>
            <a:ahLst/>
            <a:cxnLst/>
            <a:rect l="l" t="t" r="r" b="b"/>
            <a:pathLst>
              <a:path w="2060963" h="2067929">
                <a:moveTo>
                  <a:pt x="0" y="0"/>
                </a:moveTo>
                <a:lnTo>
                  <a:pt x="2060963" y="0"/>
                </a:lnTo>
                <a:lnTo>
                  <a:pt x="2060963" y="2067929"/>
                </a:lnTo>
                <a:lnTo>
                  <a:pt x="0" y="2067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9021" t="-10877" r="-6588" b="-34240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24" name="TextBox 24"/>
          <p:cNvSpPr txBox="1"/>
          <p:nvPr/>
        </p:nvSpPr>
        <p:spPr>
          <a:xfrm>
            <a:off x="7381151" y="3334126"/>
            <a:ext cx="250316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920" b="1" dirty="0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Manel </a:t>
            </a:r>
            <a:r>
              <a:rPr lang="en-US" sz="1920" b="1" dirty="0" err="1">
                <a:solidFill>
                  <a:srgbClr val="0B13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Sanmartí</a:t>
            </a:r>
            <a:endParaRPr lang="en-US" sz="1920" b="1" dirty="0">
              <a:solidFill>
                <a:srgbClr val="0B1354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1458"/>
              </a:lnSpc>
            </a:pPr>
            <a:r>
              <a:rPr lang="en-US" sz="1350" b="1" dirty="0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CEO &amp; Co-founder</a:t>
            </a:r>
          </a:p>
          <a:p>
            <a:pPr algn="ctr">
              <a:lnSpc>
                <a:spcPts val="1458"/>
              </a:lnSpc>
            </a:pPr>
            <a:r>
              <a:rPr lang="en-US" sz="1350" dirty="0">
                <a:solidFill>
                  <a:srgbClr val="191B3D"/>
                </a:solidFill>
                <a:latin typeface="Quicksand" pitchFamily="2" charset="0"/>
                <a:ea typeface="Quicksand Bold"/>
                <a:cs typeface="Quicksand Bold"/>
                <a:sym typeface="Quicksand Bold"/>
              </a:rPr>
              <a:t>+20 years energy industry, technology management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37754" y="3334126"/>
            <a:ext cx="277769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920" b="1" dirty="0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Cristina Corchero (PhD)</a:t>
            </a:r>
          </a:p>
          <a:p>
            <a:pPr algn="ctr">
              <a:lnSpc>
                <a:spcPts val="1458"/>
              </a:lnSpc>
            </a:pPr>
            <a:r>
              <a:rPr lang="en-US" sz="1350" b="1" dirty="0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CTO &amp; Co-founder</a:t>
            </a:r>
          </a:p>
          <a:p>
            <a:pPr algn="ctr">
              <a:lnSpc>
                <a:spcPts val="1458"/>
              </a:lnSpc>
            </a:pPr>
            <a:r>
              <a:rPr lang="en-US" sz="1350" dirty="0">
                <a:solidFill>
                  <a:srgbClr val="0F0A35"/>
                </a:solidFill>
                <a:latin typeface="Quicksand" pitchFamily="2" charset="0"/>
                <a:ea typeface="Quicksand Bold"/>
                <a:cs typeface="Quicksand Bold"/>
                <a:sym typeface="Quicksand Bold"/>
              </a:rPr>
              <a:t>+15 </a:t>
            </a:r>
            <a:r>
              <a:rPr lang="en-US" sz="1350" dirty="0">
                <a:solidFill>
                  <a:srgbClr val="191B3D"/>
                </a:solidFill>
                <a:latin typeface="Quicksand" pitchFamily="2" charset="0"/>
                <a:ea typeface="Quicksand Bold"/>
                <a:cs typeface="Quicksand Bold"/>
                <a:sym typeface="Quicksand Bold"/>
              </a:rPr>
              <a:t>years electricity markets, technology development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19082" y="6202140"/>
            <a:ext cx="134641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Mattia Barbero (PhD)</a:t>
            </a:r>
          </a:p>
          <a:p>
            <a:pPr algn="ctr">
              <a:lnSpc>
                <a:spcPts val="1458"/>
              </a:lnSpc>
            </a:pPr>
            <a:r>
              <a:rPr lang="en-US" sz="1350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Product &amp; Co-founder</a:t>
            </a:r>
          </a:p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+10 years energy markets, DR/Flex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36282" y="6271742"/>
            <a:ext cx="110302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Chiara Carrani</a:t>
            </a:r>
          </a:p>
          <a:p>
            <a:pPr algn="ctr">
              <a:lnSpc>
                <a:spcPts val="1458"/>
              </a:lnSpc>
            </a:pPr>
            <a:r>
              <a:rPr lang="en-US" sz="1350" spc="-2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Head PMO</a:t>
            </a:r>
          </a:p>
          <a:p>
            <a:pPr algn="ctr">
              <a:lnSpc>
                <a:spcPts val="1458"/>
              </a:lnSpc>
            </a:pPr>
            <a:r>
              <a:rPr lang="en-US" sz="1350" b="1" spc="-2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+15 years Project Management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91773" y="6202140"/>
            <a:ext cx="86643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Antoni Company</a:t>
            </a:r>
          </a:p>
          <a:p>
            <a:pPr algn="ctr">
              <a:lnSpc>
                <a:spcPts val="1458"/>
              </a:lnSpc>
            </a:pPr>
            <a:r>
              <a:rPr lang="en-US" sz="1350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Product Owner</a:t>
            </a:r>
          </a:p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+10 years energy markets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331163" y="6202140"/>
            <a:ext cx="94534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Alba Colet</a:t>
            </a:r>
          </a:p>
          <a:p>
            <a:pPr algn="ctr">
              <a:lnSpc>
                <a:spcPts val="1458"/>
              </a:lnSpc>
            </a:pPr>
            <a:r>
              <a:rPr lang="en-US" sz="1350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Head Engineering</a:t>
            </a:r>
          </a:p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+15 years Software dev &amp; coms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73393" y="6202140"/>
            <a:ext cx="873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"/>
              </a:lnSpc>
            </a:pPr>
            <a:r>
              <a:rPr lang="en-US" sz="1350" b="1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Carles Leg</a:t>
            </a:r>
          </a:p>
          <a:p>
            <a:pPr algn="ctr">
              <a:lnSpc>
                <a:spcPts val="1458"/>
              </a:lnSpc>
            </a:pPr>
            <a:r>
              <a:rPr lang="en-US" sz="1350" spc="-2">
                <a:solidFill>
                  <a:srgbClr val="0F0A35"/>
                </a:solidFill>
                <a:latin typeface="Quicksand"/>
                <a:ea typeface="Quicksand"/>
                <a:cs typeface="Quicksand"/>
                <a:sym typeface="Quicksand"/>
              </a:rPr>
              <a:t>Head Sales</a:t>
            </a:r>
          </a:p>
          <a:p>
            <a:pPr algn="ctr">
              <a:lnSpc>
                <a:spcPts val="1458"/>
              </a:lnSpc>
            </a:pPr>
            <a:r>
              <a:rPr lang="en-US" sz="1350" b="1" spc="-2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+25 years Sales </a:t>
            </a:r>
          </a:p>
          <a:p>
            <a:pPr algn="ctr">
              <a:lnSpc>
                <a:spcPts val="1458"/>
              </a:lnSpc>
            </a:pPr>
            <a:r>
              <a:rPr lang="en-US" sz="1350" b="1" spc="-2">
                <a:solidFill>
                  <a:srgbClr val="0F0A3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&amp; BDev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38523" y="3153841"/>
            <a:ext cx="4605400" cy="64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288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FTE in 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2960" y="3254623"/>
            <a:ext cx="72378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6"/>
              </a:lnSpc>
              <a:spcBef>
                <a:spcPct val="0"/>
              </a:spcBef>
            </a:pPr>
            <a:r>
              <a:rPr lang="en-US" sz="5119" b="1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126185" y="4101790"/>
            <a:ext cx="5543518" cy="64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2880" dirty="0">
                <a:solidFill>
                  <a:srgbClr val="0B1354"/>
                </a:solidFill>
                <a:latin typeface="Quicksand"/>
                <a:ea typeface="Quicksand"/>
                <a:cs typeface="Quicksand"/>
                <a:sym typeface="Quicksand"/>
              </a:rPr>
              <a:t>MSc                    PhD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31332" y="4207148"/>
            <a:ext cx="139485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6"/>
              </a:lnSpc>
              <a:spcBef>
                <a:spcPct val="0"/>
              </a:spcBef>
            </a:pPr>
            <a:r>
              <a:rPr lang="en-US" sz="5119" b="1" dirty="0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70%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420321" y="4207148"/>
            <a:ext cx="118276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6"/>
              </a:lnSpc>
              <a:spcBef>
                <a:spcPct val="0"/>
              </a:spcBef>
            </a:pPr>
            <a:r>
              <a:rPr lang="en-US" sz="5119" b="1" dirty="0">
                <a:solidFill>
                  <a:srgbClr val="191B3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10%</a:t>
            </a:r>
          </a:p>
        </p:txBody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6AD10016-7C2F-1426-BCE4-4EF296D7FF6C}"/>
              </a:ext>
            </a:extLst>
          </p:cNvPr>
          <p:cNvSpPr txBox="1"/>
          <p:nvPr/>
        </p:nvSpPr>
        <p:spPr>
          <a:xfrm>
            <a:off x="811385" y="906780"/>
            <a:ext cx="12918163" cy="48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5"/>
              </a:lnSpc>
            </a:pPr>
            <a:r>
              <a:rPr lang="en-US" sz="4480" b="1" dirty="0">
                <a:solidFill>
                  <a:srgbClr val="FB845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 people making it happen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>
            <a:extLst>
              <a:ext uri="{FF2B5EF4-FFF2-40B4-BE49-F238E27FC236}">
                <a16:creationId xmlns:a16="http://schemas.microsoft.com/office/drawing/2014/main" id="{58147D51-6EED-C10D-DDC5-37CB9EEFDD8E}"/>
              </a:ext>
            </a:extLst>
          </p:cNvPr>
          <p:cNvSpPr txBox="1"/>
          <p:nvPr/>
        </p:nvSpPr>
        <p:spPr>
          <a:xfrm>
            <a:off x="811385" y="906780"/>
            <a:ext cx="12918163" cy="48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5"/>
              </a:lnSpc>
            </a:pPr>
            <a:r>
              <a:rPr lang="en-US" sz="4480" b="1" dirty="0">
                <a:solidFill>
                  <a:srgbClr val="FB845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PhD &amp; Bamboo Energy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id="{98A43EB1-4C0B-B4CF-E9CB-535F1141D3E9}"/>
              </a:ext>
            </a:extLst>
          </p:cNvPr>
          <p:cNvSpPr/>
          <p:nvPr/>
        </p:nvSpPr>
        <p:spPr>
          <a:xfrm>
            <a:off x="1362562" y="1457174"/>
            <a:ext cx="1648770" cy="1654343"/>
          </a:xfrm>
          <a:custGeom>
            <a:avLst/>
            <a:gdLst/>
            <a:ahLst/>
            <a:cxnLst/>
            <a:rect l="l" t="t" r="r" b="b"/>
            <a:pathLst>
              <a:path w="2060963" h="2067929">
                <a:moveTo>
                  <a:pt x="0" y="0"/>
                </a:moveTo>
                <a:lnTo>
                  <a:pt x="2060963" y="0"/>
                </a:lnTo>
                <a:lnTo>
                  <a:pt x="2060963" y="2067929"/>
                </a:lnTo>
                <a:lnTo>
                  <a:pt x="0" y="2067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021" t="-10877" r="-6588" b="-34240"/>
            </a:stretch>
          </a:blipFill>
        </p:spPr>
        <p:txBody>
          <a:bodyPr/>
          <a:lstStyle/>
          <a:p>
            <a:endParaRPr lang="ca-ES" sz="112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4765D-5BDD-FCFC-E741-93F8E6659524}"/>
              </a:ext>
            </a:extLst>
          </p:cNvPr>
          <p:cNvSpPr txBox="1"/>
          <p:nvPr/>
        </p:nvSpPr>
        <p:spPr>
          <a:xfrm>
            <a:off x="1562582" y="3324858"/>
            <a:ext cx="97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a-ES" dirty="0">
              <a:latin typeface="Quicksan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D589C-DBAD-A9E6-D023-8B0CD628E85D}"/>
              </a:ext>
            </a:extLst>
          </p:cNvPr>
          <p:cNvSpPr txBox="1"/>
          <p:nvPr/>
        </p:nvSpPr>
        <p:spPr>
          <a:xfrm>
            <a:off x="1058415" y="3301708"/>
            <a:ext cx="22570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Quicksand" pitchFamily="2" charset="0"/>
              </a:rPr>
              <a:t>Cristina Corchero</a:t>
            </a:r>
          </a:p>
          <a:p>
            <a:pPr algn="ctr"/>
            <a:r>
              <a:rPr lang="en-US" dirty="0">
                <a:latin typeface="Quicksand" pitchFamily="2" charset="0"/>
              </a:rPr>
              <a:t>MSc Statistics and OR</a:t>
            </a:r>
          </a:p>
          <a:p>
            <a:pPr algn="ctr"/>
            <a:r>
              <a:rPr lang="en-US" dirty="0">
                <a:latin typeface="Quicksand" pitchFamily="2" charset="0"/>
              </a:rPr>
              <a:t>PhD Statistics and OR</a:t>
            </a:r>
          </a:p>
          <a:p>
            <a:pPr algn="ctr"/>
            <a:endParaRPr lang="en-US" dirty="0">
              <a:latin typeface="Quicksand" pitchFamily="2" charset="0"/>
            </a:endParaRPr>
          </a:p>
          <a:p>
            <a:pPr algn="ctr"/>
            <a:r>
              <a:rPr lang="en-US" dirty="0">
                <a:latin typeface="Quicksand" pitchFamily="2" charset="0"/>
              </a:rPr>
              <a:t> </a:t>
            </a:r>
            <a:r>
              <a:rPr lang="en-US" b="1" dirty="0">
                <a:latin typeface="Quicksand" pitchFamily="2" charset="0"/>
              </a:rPr>
              <a:t>Short Term Bidding Strategies for a Generation Company in the Iberian Electricity Market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12AECF9-AC68-17DF-6892-6766C7DEF75A}"/>
              </a:ext>
            </a:extLst>
          </p:cNvPr>
          <p:cNvSpPr/>
          <p:nvPr/>
        </p:nvSpPr>
        <p:spPr>
          <a:xfrm>
            <a:off x="4490483" y="1585729"/>
            <a:ext cx="1458908" cy="1525785"/>
          </a:xfrm>
          <a:custGeom>
            <a:avLst/>
            <a:gdLst/>
            <a:ahLst/>
            <a:cxnLst/>
            <a:rect l="l" t="t" r="r" b="b"/>
            <a:pathLst>
              <a:path w="1094346" h="1109748">
                <a:moveTo>
                  <a:pt x="0" y="0"/>
                </a:moveTo>
                <a:lnTo>
                  <a:pt x="1094346" y="0"/>
                </a:lnTo>
                <a:lnTo>
                  <a:pt x="1094346" y="1109749"/>
                </a:lnTo>
                <a:lnTo>
                  <a:pt x="0" y="1109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F3A77-0FB0-8E51-34CA-9756AE3A50C6}"/>
              </a:ext>
            </a:extLst>
          </p:cNvPr>
          <p:cNvSpPr txBox="1"/>
          <p:nvPr/>
        </p:nvSpPr>
        <p:spPr>
          <a:xfrm>
            <a:off x="4197086" y="3301707"/>
            <a:ext cx="24583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Quicksand" pitchFamily="2" charset="0"/>
              </a:rPr>
              <a:t>Mattia Barbero</a:t>
            </a:r>
          </a:p>
          <a:p>
            <a:pPr algn="ctr"/>
            <a:r>
              <a:rPr lang="en-US" dirty="0">
                <a:latin typeface="Quicksand" pitchFamily="2" charset="0"/>
              </a:rPr>
              <a:t>MSc Energy Management</a:t>
            </a:r>
          </a:p>
          <a:p>
            <a:pPr algn="ctr"/>
            <a:r>
              <a:rPr lang="en-US" dirty="0">
                <a:latin typeface="Quicksand" pitchFamily="2" charset="0"/>
              </a:rPr>
              <a:t>PhD Statistics and OR</a:t>
            </a:r>
          </a:p>
          <a:p>
            <a:pPr algn="ctr"/>
            <a:endParaRPr lang="en-US" dirty="0">
              <a:latin typeface="Quicksand" pitchFamily="2" charset="0"/>
            </a:endParaRPr>
          </a:p>
          <a:p>
            <a:pPr algn="ctr"/>
            <a:r>
              <a:rPr lang="en-US" b="1" dirty="0">
                <a:latin typeface="Quicksand" pitchFamily="2" charset="0"/>
              </a:rPr>
              <a:t>Demand aggregator optimal strategies: from the bidding to the execution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C73C7-DBFE-93D8-B16F-6753E54A7A34}"/>
              </a:ext>
            </a:extLst>
          </p:cNvPr>
          <p:cNvSpPr txBox="1"/>
          <p:nvPr/>
        </p:nvSpPr>
        <p:spPr>
          <a:xfrm>
            <a:off x="1768664" y="5369335"/>
            <a:ext cx="731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Quicksand" pitchFamily="2" charset="0"/>
              </a:defRPr>
            </a:lvl1pPr>
          </a:lstStyle>
          <a:p>
            <a:r>
              <a:rPr lang="en-US" b="1" u="sng" dirty="0"/>
              <a:t>Industrial PhD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9746D-11E3-0D28-225C-04BF199D382C}"/>
              </a:ext>
            </a:extLst>
          </p:cNvPr>
          <p:cNvSpPr txBox="1"/>
          <p:nvPr/>
        </p:nvSpPr>
        <p:spPr>
          <a:xfrm>
            <a:off x="10165224" y="3361162"/>
            <a:ext cx="2185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Quicksand" pitchFamily="2" charset="0"/>
              </a:defRPr>
            </a:lvl1pPr>
          </a:lstStyle>
          <a:p>
            <a:r>
              <a:rPr lang="en-US" dirty="0"/>
              <a:t>Marcel Bernet</a:t>
            </a:r>
          </a:p>
          <a:p>
            <a:r>
              <a:rPr lang="en-US" dirty="0"/>
              <a:t>MSc Mathematics</a:t>
            </a:r>
          </a:p>
          <a:p>
            <a:r>
              <a:rPr lang="en-US" dirty="0"/>
              <a:t>PhD Astrophysics and quantum physics</a:t>
            </a:r>
          </a:p>
          <a:p>
            <a:endParaRPr lang="en-US" dirty="0"/>
          </a:p>
          <a:p>
            <a:r>
              <a:rPr lang="en-US" b="1" dirty="0"/>
              <a:t>Data-driven diagnosis of the Milky Way disk dynamics ﻿</a:t>
            </a:r>
          </a:p>
        </p:txBody>
      </p:sp>
      <p:pic>
        <p:nvPicPr>
          <p:cNvPr id="1026" name="Picture 2" descr="AstroFisica">
            <a:extLst>
              <a:ext uri="{FF2B5EF4-FFF2-40B4-BE49-F238E27FC236}">
                <a16:creationId xmlns:a16="http://schemas.microsoft.com/office/drawing/2014/main" id="{68E07EFD-326B-8EAC-57E5-4FEEF3D7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711088" y="1607701"/>
            <a:ext cx="1093959" cy="15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del perfil">
            <a:extLst>
              <a:ext uri="{FF2B5EF4-FFF2-40B4-BE49-F238E27FC236}">
                <a16:creationId xmlns:a16="http://schemas.microsoft.com/office/drawing/2014/main" id="{B1E9B057-214E-9022-C3BB-CB39EAA4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453605" y="1234744"/>
            <a:ext cx="1898742" cy="18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F48602-F39A-89DB-4B06-E17B679DB106}"/>
              </a:ext>
            </a:extLst>
          </p:cNvPr>
          <p:cNvSpPr txBox="1"/>
          <p:nvPr/>
        </p:nvSpPr>
        <p:spPr>
          <a:xfrm>
            <a:off x="7310133" y="3343469"/>
            <a:ext cx="218568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Quicksand" pitchFamily="2" charset="0"/>
              </a:defRPr>
            </a:lvl1pPr>
          </a:lstStyle>
          <a:p>
            <a:r>
              <a:rPr lang="en-US" dirty="0"/>
              <a:t>Adrià Martin</a:t>
            </a:r>
          </a:p>
          <a:p>
            <a:r>
              <a:rPr lang="en-US" dirty="0"/>
              <a:t>MSc Architecture</a:t>
            </a:r>
          </a:p>
          <a:p>
            <a:r>
              <a:rPr lang="en-US" dirty="0"/>
              <a:t>PhD </a:t>
            </a:r>
            <a:r>
              <a:rPr lang="ca-ES" dirty="0" err="1"/>
              <a:t>Energy</a:t>
            </a:r>
            <a:r>
              <a:rPr lang="ca-ES" dirty="0"/>
              <a:t> &amp; </a:t>
            </a:r>
            <a:r>
              <a:rPr lang="ca-ES" dirty="0" err="1"/>
              <a:t>Buildings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Exploring home heating practices: A social and technical analysis of space heating with hybrid heat pumps operated by smart controls</a:t>
            </a:r>
          </a:p>
          <a:p>
            <a:endParaRPr lang="en-US" b="1" dirty="0"/>
          </a:p>
          <a:p>
            <a:r>
              <a:rPr lang="en-US" b="1" u="sng" dirty="0"/>
              <a:t>Industrial PhD</a:t>
            </a:r>
          </a:p>
        </p:txBody>
      </p:sp>
      <p:pic>
        <p:nvPicPr>
          <p:cNvPr id="1030" name="Picture 6" descr="doctorat industrial 2023">
            <a:extLst>
              <a:ext uri="{FF2B5EF4-FFF2-40B4-BE49-F238E27FC236}">
                <a16:creationId xmlns:a16="http://schemas.microsoft.com/office/drawing/2014/main" id="{F1F71730-A915-6752-7BA3-EC3534DB5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12" y="6934280"/>
            <a:ext cx="5239209" cy="6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C61252-5585-5210-1140-8C7D74186C79}"/>
              </a:ext>
            </a:extLst>
          </p:cNvPr>
          <p:cNvSpPr txBox="1"/>
          <p:nvPr/>
        </p:nvSpPr>
        <p:spPr>
          <a:xfrm>
            <a:off x="3643764" y="6450957"/>
            <a:ext cx="3564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Quicksand" pitchFamily="2" charset="0"/>
              </a:rPr>
              <a:t>Toni Company</a:t>
            </a:r>
          </a:p>
          <a:p>
            <a:pPr algn="ctr"/>
            <a:r>
              <a:rPr lang="en-US" dirty="0">
                <a:latin typeface="Quicksand" pitchFamily="2" charset="0"/>
              </a:rPr>
              <a:t>MSc Statistics and OR</a:t>
            </a:r>
          </a:p>
          <a:p>
            <a:pPr algn="ctr"/>
            <a:r>
              <a:rPr lang="en-US" dirty="0">
                <a:latin typeface="Quicksand" pitchFamily="2" charset="0"/>
              </a:rPr>
              <a:t>PhD Statistics and OR</a:t>
            </a:r>
          </a:p>
          <a:p>
            <a:pPr algn="ctr"/>
            <a:r>
              <a:rPr lang="en-US" dirty="0">
                <a:latin typeface="Quicksand" pitchFamily="2" charset="0"/>
              </a:rPr>
              <a:t> </a:t>
            </a:r>
            <a:r>
              <a:rPr lang="en-US" b="1" dirty="0">
                <a:latin typeface="Quicksand" pitchFamily="2" charset="0"/>
              </a:rPr>
              <a:t>Optimal integration</a:t>
            </a:r>
          </a:p>
          <a:p>
            <a:pPr algn="ctr"/>
            <a:r>
              <a:rPr lang="en-US" b="1" dirty="0">
                <a:latin typeface="Quicksand" pitchFamily="2" charset="0"/>
              </a:rPr>
              <a:t>of Local Energy Communities</a:t>
            </a:r>
          </a:p>
          <a:p>
            <a:pPr algn="ctr"/>
            <a:endParaRPr lang="en-US" dirty="0">
              <a:latin typeface="Quicksand" pitchFamily="2" charset="0"/>
            </a:endParaRPr>
          </a:p>
        </p:txBody>
      </p:sp>
      <p:pic>
        <p:nvPicPr>
          <p:cNvPr id="1032" name="Picture 8" descr="Imagen del perfil">
            <a:extLst>
              <a:ext uri="{FF2B5EF4-FFF2-40B4-BE49-F238E27FC236}">
                <a16:creationId xmlns:a16="http://schemas.microsoft.com/office/drawing/2014/main" id="{5D694F17-0597-8E78-1553-44CA177D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2534856" y="6025101"/>
            <a:ext cx="1494649" cy="14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504776" y="1536412"/>
            <a:ext cx="11231953" cy="54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5"/>
              </a:lnSpc>
            </a:pPr>
            <a:r>
              <a:rPr lang="en-US" sz="4480" b="1" dirty="0">
                <a:solidFill>
                  <a:srgbClr val="FB845A"/>
                </a:solidFill>
                <a:latin typeface="Quicksand Bold"/>
                <a:sym typeface="Quicksand"/>
              </a:rPr>
              <a:t>Why doing a PhD within a company? </a:t>
            </a:r>
            <a:endParaRPr sz="4480" b="1" dirty="0">
              <a:solidFill>
                <a:srgbClr val="FB845A"/>
              </a:solidFill>
              <a:latin typeface="Quicksand Bold"/>
              <a:sym typeface="Quicksand"/>
            </a:endParaRPr>
          </a:p>
        </p:txBody>
      </p:sp>
      <p:pic>
        <p:nvPicPr>
          <p:cNvPr id="178" name="Google Shape;178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76" y="3028131"/>
            <a:ext cx="7552885" cy="427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8487608" y="3189610"/>
            <a:ext cx="4448532" cy="9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Real professional experience combined with high level training. </a:t>
            </a: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Better employability on a non-research post-doc environment.</a:t>
            </a: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Network in and out the university / research environment.</a:t>
            </a: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Two potential paths as a post-doc: research &amp; university or industry.</a:t>
            </a:r>
          </a:p>
          <a:p>
            <a:pPr marR="0" lvl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</a:pPr>
            <a:endParaRPr lang="en-US" sz="1800" dirty="0">
              <a:solidFill>
                <a:srgbClr val="38383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R="0" lvl="0" algn="ctr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</a:pPr>
            <a:r>
              <a:rPr lang="en-US" sz="1800" b="1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Research with direct impact </a:t>
            </a:r>
          </a:p>
          <a:p>
            <a:pPr marR="0" lvl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</a:pPr>
            <a:endParaRPr lang="en-US" sz="1800" dirty="0">
              <a:solidFill>
                <a:srgbClr val="38383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endParaRPr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6" name="Google Shape;186;p8" descr="Image"/>
          <p:cNvSpPr/>
          <p:nvPr/>
        </p:nvSpPr>
        <p:spPr>
          <a:xfrm>
            <a:off x="9496711" y="-6317"/>
            <a:ext cx="5133689" cy="1066390"/>
          </a:xfrm>
          <a:custGeom>
            <a:avLst/>
            <a:gdLst/>
            <a:ahLst/>
            <a:cxnLst/>
            <a:rect l="l" t="t" r="r" b="b"/>
            <a:pathLst>
              <a:path w="5133689" h="1066390" extrusionOk="0">
                <a:moveTo>
                  <a:pt x="5133689" y="1066390"/>
                </a:moveTo>
                <a:lnTo>
                  <a:pt x="0" y="1066390"/>
                </a:lnTo>
                <a:lnTo>
                  <a:pt x="0" y="0"/>
                </a:lnTo>
                <a:lnTo>
                  <a:pt x="5133689" y="0"/>
                </a:lnTo>
                <a:lnTo>
                  <a:pt x="5133689" y="106639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52983" r="-311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BEA23160-70D1-396E-66CA-1FF90148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>
            <a:extLst>
              <a:ext uri="{FF2B5EF4-FFF2-40B4-BE49-F238E27FC236}">
                <a16:creationId xmlns:a16="http://schemas.microsoft.com/office/drawing/2014/main" id="{99B5F669-1792-9B39-EE4E-2B45D95B2776}"/>
              </a:ext>
            </a:extLst>
          </p:cNvPr>
          <p:cNvSpPr/>
          <p:nvPr/>
        </p:nvSpPr>
        <p:spPr>
          <a:xfrm>
            <a:off x="3004985" y="1351217"/>
            <a:ext cx="11231953" cy="137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80" b="1" dirty="0">
                <a:solidFill>
                  <a:srgbClr val="FB845A"/>
                </a:solidFill>
                <a:latin typeface="Quicksand Bold"/>
                <a:sym typeface="Quicksand"/>
              </a:rPr>
              <a:t>Why a company</a:t>
            </a:r>
          </a:p>
          <a:p>
            <a:r>
              <a:rPr lang="en-US" sz="4480" b="1" dirty="0">
                <a:solidFill>
                  <a:srgbClr val="FB845A"/>
                </a:solidFill>
                <a:latin typeface="Quicksand Bold"/>
                <a:sym typeface="Quicksand"/>
              </a:rPr>
              <a:t>would need a PhD?</a:t>
            </a:r>
            <a:endParaRPr sz="4480" b="1" dirty="0">
              <a:solidFill>
                <a:srgbClr val="FB845A"/>
              </a:solidFill>
              <a:latin typeface="Quicksand Bold"/>
              <a:sym typeface="Quicksand"/>
            </a:endParaRPr>
          </a:p>
        </p:txBody>
      </p:sp>
      <p:sp>
        <p:nvSpPr>
          <p:cNvPr id="186" name="Google Shape;186;p8" descr="Image">
            <a:extLst>
              <a:ext uri="{FF2B5EF4-FFF2-40B4-BE49-F238E27FC236}">
                <a16:creationId xmlns:a16="http://schemas.microsoft.com/office/drawing/2014/main" id="{05A4211D-A3B5-4EBA-22DF-E7076A6660B2}"/>
              </a:ext>
            </a:extLst>
          </p:cNvPr>
          <p:cNvSpPr/>
          <p:nvPr/>
        </p:nvSpPr>
        <p:spPr>
          <a:xfrm>
            <a:off x="9496711" y="-6317"/>
            <a:ext cx="5133689" cy="1066390"/>
          </a:xfrm>
          <a:custGeom>
            <a:avLst/>
            <a:gdLst/>
            <a:ahLst/>
            <a:cxnLst/>
            <a:rect l="l" t="t" r="r" b="b"/>
            <a:pathLst>
              <a:path w="5133689" h="1066390" extrusionOk="0">
                <a:moveTo>
                  <a:pt x="5133689" y="1066390"/>
                </a:moveTo>
                <a:lnTo>
                  <a:pt x="0" y="1066390"/>
                </a:lnTo>
                <a:lnTo>
                  <a:pt x="0" y="0"/>
                </a:lnTo>
                <a:lnTo>
                  <a:pt x="5133689" y="0"/>
                </a:lnTo>
                <a:lnTo>
                  <a:pt x="5133689" y="10663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52983" r="-311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15;p10" descr="preencoded.png">
            <a:extLst>
              <a:ext uri="{FF2B5EF4-FFF2-40B4-BE49-F238E27FC236}">
                <a16:creationId xmlns:a16="http://schemas.microsoft.com/office/drawing/2014/main" id="{728068BC-0D46-1838-C9E3-6C2792B097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9;p8">
            <a:extLst>
              <a:ext uri="{FF2B5EF4-FFF2-40B4-BE49-F238E27FC236}">
                <a16:creationId xmlns:a16="http://schemas.microsoft.com/office/drawing/2014/main" id="{DC93A58F-DF5F-15EF-C387-8AA472404DB4}"/>
              </a:ext>
            </a:extLst>
          </p:cNvPr>
          <p:cNvSpPr/>
          <p:nvPr/>
        </p:nvSpPr>
        <p:spPr>
          <a:xfrm>
            <a:off x="3004985" y="3190399"/>
            <a:ext cx="4858003" cy="9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Strategic decision – high level profiles with high expectations working on real problems.</a:t>
            </a: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Scientific excellence – beyond the state of the art.</a:t>
            </a: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r>
              <a:rPr lang="en-US" sz="1800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Innovation and research in the DNA- innovation and research on the companies require people aiming to do it!</a:t>
            </a:r>
          </a:p>
          <a:p>
            <a:pPr marR="0" lvl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</a:pPr>
            <a:endParaRPr lang="en-US" sz="1800" dirty="0">
              <a:solidFill>
                <a:srgbClr val="38383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R="0" lvl="0" algn="ctr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</a:pPr>
            <a:r>
              <a:rPr lang="en-US" sz="1800" b="1" dirty="0">
                <a:solidFill>
                  <a:srgbClr val="383838"/>
                </a:solidFill>
                <a:latin typeface="Quicksand"/>
                <a:ea typeface="Quicksand"/>
                <a:cs typeface="Quicksand"/>
                <a:sym typeface="Quicksand"/>
              </a:rPr>
              <a:t>Research with direct impact </a:t>
            </a:r>
          </a:p>
          <a:p>
            <a:pPr marR="0" lvl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</a:pPr>
            <a:endParaRPr lang="en-US" sz="1800" dirty="0">
              <a:solidFill>
                <a:srgbClr val="38383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85750" marR="0" lvl="0" indent="-28575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Tx/>
              <a:buChar char="-"/>
            </a:pPr>
            <a:endParaRPr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79242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 descr="Image"/>
          <p:cNvSpPr/>
          <p:nvPr/>
        </p:nvSpPr>
        <p:spPr>
          <a:xfrm rot="10800000">
            <a:off x="0" y="7163210"/>
            <a:ext cx="5133689" cy="1066390"/>
          </a:xfrm>
          <a:custGeom>
            <a:avLst/>
            <a:gdLst/>
            <a:ahLst/>
            <a:cxnLst/>
            <a:rect l="l" t="t" r="r" b="b"/>
            <a:pathLst>
              <a:path w="5133689" h="1066390" extrusionOk="0">
                <a:moveTo>
                  <a:pt x="5133689" y="1066390"/>
                </a:moveTo>
                <a:lnTo>
                  <a:pt x="0" y="1066390"/>
                </a:lnTo>
                <a:lnTo>
                  <a:pt x="0" y="0"/>
                </a:lnTo>
                <a:lnTo>
                  <a:pt x="5133689" y="0"/>
                </a:lnTo>
                <a:lnTo>
                  <a:pt x="5133689" y="10663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52983" r="-311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338101" y="2590246"/>
            <a:ext cx="5954197" cy="7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SzPts val="4650"/>
              <a:buFont typeface="Arial"/>
              <a:buNone/>
            </a:pPr>
            <a:r>
              <a:rPr lang="en-US" sz="4480" b="1" dirty="0" err="1">
                <a:solidFill>
                  <a:srgbClr val="FB845A"/>
                </a:solidFill>
                <a:latin typeface="Quicksand Bold"/>
                <a:sym typeface="Quicksand"/>
              </a:rPr>
              <a:t>Gràcies</a:t>
            </a:r>
            <a:r>
              <a:rPr lang="en-US" sz="4480" b="1" dirty="0">
                <a:solidFill>
                  <a:srgbClr val="FB845A"/>
                </a:solidFill>
                <a:latin typeface="Quicksand Bold"/>
                <a:sym typeface="Quicksand"/>
              </a:rPr>
              <a:t>!!!!</a:t>
            </a:r>
          </a:p>
          <a:p>
            <a:pPr marL="0" marR="0" lvl="0" indent="0" algn="ctr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4650"/>
              <a:buFont typeface="Quicksand"/>
              <a:buNone/>
            </a:pPr>
            <a:endParaRPr lang="en-US" sz="4650" dirty="0">
              <a:solidFill>
                <a:srgbClr val="02020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4650"/>
              <a:buFont typeface="Quicksand"/>
              <a:buNone/>
            </a:pPr>
            <a:r>
              <a:rPr lang="en-US" sz="3200" dirty="0">
                <a:solidFill>
                  <a:srgbClr val="020202"/>
                </a:solidFill>
                <a:latin typeface="Quicksand"/>
                <a:ea typeface="Quicksand"/>
                <a:cs typeface="Quicksand"/>
                <a:sym typeface="Quicksand"/>
              </a:rPr>
              <a:t>Dra. Cristina Corchero</a:t>
            </a:r>
          </a:p>
          <a:p>
            <a:pPr marL="0" marR="0" lvl="0" indent="0" algn="ctr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4650"/>
              <a:buFont typeface="Quicksand"/>
              <a:buNone/>
            </a:pPr>
            <a:r>
              <a:rPr lang="en-US" sz="2800" dirty="0" err="1">
                <a:solidFill>
                  <a:srgbClr val="020202"/>
                </a:solidFill>
                <a:latin typeface="Quicksand"/>
                <a:ea typeface="Quicksand"/>
                <a:cs typeface="Quicksand"/>
                <a:sym typeface="Quicksand"/>
              </a:rPr>
              <a:t>ccorchero@bambooenergy.tech</a:t>
            </a:r>
            <a:endParaRPr sz="2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553</Words>
  <Application>Microsoft Office PowerPoint</Application>
  <PresentationFormat>Custom</PresentationFormat>
  <Paragraphs>129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Work Sans Light</vt:lpstr>
      <vt:lpstr>Montserrat Medium</vt:lpstr>
      <vt:lpstr>Arial</vt:lpstr>
      <vt:lpstr>Quicksand Bold</vt:lpstr>
      <vt:lpstr>Quicksand</vt:lpstr>
      <vt:lpstr>Montserrat Light</vt:lpstr>
      <vt:lpstr>Office Theme</vt:lpstr>
      <vt:lpstr>EMPOWERING YOUR FLEXIBILITY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cristina</dc:creator>
  <cp:lastModifiedBy>Cristina Corchero</cp:lastModifiedBy>
  <cp:revision>7</cp:revision>
  <dcterms:created xsi:type="dcterms:W3CDTF">2026-04-23T11:16:58Z</dcterms:created>
  <dcterms:modified xsi:type="dcterms:W3CDTF">2026-05-15T17:34:27Z</dcterms:modified>
</cp:coreProperties>
</file>